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8"/>
  </p:notesMasterIdLst>
  <p:sldIdLst>
    <p:sldId id="257" r:id="rId2"/>
    <p:sldId id="291" r:id="rId3"/>
    <p:sldId id="279" r:id="rId4"/>
    <p:sldId id="280" r:id="rId5"/>
    <p:sldId id="288" r:id="rId6"/>
    <p:sldId id="286" r:id="rId7"/>
    <p:sldId id="282" r:id="rId8"/>
    <p:sldId id="293" r:id="rId9"/>
    <p:sldId id="292" r:id="rId10"/>
    <p:sldId id="281" r:id="rId11"/>
    <p:sldId id="289" r:id="rId12"/>
    <p:sldId id="290" r:id="rId13"/>
    <p:sldId id="284" r:id="rId14"/>
    <p:sldId id="283" r:id="rId15"/>
    <p:sldId id="278" r:id="rId16"/>
    <p:sldId id="28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78"/>
    <a:srgbClr val="68B1C2"/>
    <a:srgbClr val="5A92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5" autoAdjust="0"/>
    <p:restoredTop sz="94660"/>
  </p:normalViewPr>
  <p:slideViewPr>
    <p:cSldViewPr snapToGrid="0">
      <p:cViewPr varScale="1">
        <p:scale>
          <a:sx n="162" d="100"/>
          <a:sy n="162" d="100"/>
        </p:scale>
        <p:origin x="216" y="13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ECFC2-B70B-474D-8D8E-B0F7713929D6}"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BF3E-41D3-4A83-863E-19F7453D9F19}" type="slidenum">
              <a:rPr lang="en-US" smtClean="0"/>
              <a:t>‹#›</a:t>
            </a:fld>
            <a:endParaRPr lang="en-US"/>
          </a:p>
        </p:txBody>
      </p:sp>
    </p:spTree>
    <p:extLst>
      <p:ext uri="{BB962C8B-B14F-4D97-AF65-F5344CB8AC3E}">
        <p14:creationId xmlns:p14="http://schemas.microsoft.com/office/powerpoint/2010/main" val="335664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An estimated 2 million Americans are addicted to opioids, with more than 115 citizens dying every day due to overdoses.</a:t>
            </a:r>
          </a:p>
          <a:p>
            <a:pPr marL="0" indent="0">
              <a:buNone/>
            </a:pPr>
            <a:endParaRPr lang="en-US" sz="1200" dirty="0"/>
          </a:p>
          <a:p>
            <a:r>
              <a:rPr lang="en-US" sz="1200" dirty="0"/>
              <a:t>It’s clear that science and research will play a critical role in addressing this public health crisis as we look for innovative and alternative solutions to the problems at hand.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43F1-819A-4200-9F7A-062C0299E2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304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C0B1C9-506B-46E2-98C5-200E2E7185C5}" type="datetime1">
              <a:rPr lang="en-US" smtClean="0"/>
              <a:t>9/4/19</a:t>
            </a:fld>
            <a:endParaRPr lang="en-US"/>
          </a:p>
        </p:txBody>
      </p:sp>
      <p:sp>
        <p:nvSpPr>
          <p:cNvPr id="5" name="Footer Placeholder 4"/>
          <p:cNvSpPr>
            <a:spLocks noGrp="1"/>
          </p:cNvSpPr>
          <p:nvPr>
            <p:ph type="ftr" sz="quarter" idx="11"/>
          </p:nvPr>
        </p:nvSpPr>
        <p:spPr>
          <a:xfrm>
            <a:off x="2416500" y="329307"/>
            <a:ext cx="4973915" cy="309201"/>
          </a:xfrm>
        </p:spPr>
        <p:txBody>
          <a:bodyPr/>
          <a:lstStyle/>
          <a:p>
            <a:r>
              <a:rPr lang="en-US">
                <a:solidFill>
                  <a:schemeClr val="tx1">
                    <a:lumMod val="50000"/>
                    <a:lumOff val="50000"/>
                  </a:schemeClr>
                </a:solidFill>
              </a:rPr>
              <a:t>The University of Rochester Center for Leading Innovation and Collaboration (CLIC) is the coordinating center for the Clinical and Translational Science Awards (CTSA) Program, funded by the National Center for Advancing Translational Sciences (NCATS) at the National Institutes of Health (NIH), Grant U24TR002260.</a:t>
            </a:r>
          </a:p>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F2A1EBED-096D-1D43-BC58-CCD8E4B0B436}" type="slidenum">
              <a:rPr lang="en-US" smtClean="0"/>
              <a:pPr/>
              <a:t>‹#›</a:t>
            </a:fld>
            <a:endParaRPr lang="en-US" dirty="0"/>
          </a:p>
        </p:txBody>
      </p:sp>
    </p:spTree>
    <p:extLst>
      <p:ext uri="{BB962C8B-B14F-4D97-AF65-F5344CB8AC3E}">
        <p14:creationId xmlns:p14="http://schemas.microsoft.com/office/powerpoint/2010/main" val="867271814"/>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D8C630-451E-483B-8C5C-232CF9B54A86}" type="datetime1">
              <a:rPr lang="en-US" smtClean="0"/>
              <a:t>9/4/19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77C0D5-33EF-4E81-81BF-C57F90BAD42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662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E86F1-E09F-4537-AC56-A5AAC5780F1F}" type="datetime1">
              <a:rPr lang="en-US" smtClean="0"/>
              <a:t>9/4/19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77C0D5-33EF-4E81-81BF-C57F90BAD42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7470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6F974B-E9F9-46B6-93D6-B6205862858F}" type="datetime1">
              <a:rPr lang="en-US" smtClean="0"/>
              <a:t>9/4/19</a:t>
            </a:fld>
            <a:endParaRPr lang="en-US"/>
          </a:p>
        </p:txBody>
      </p:sp>
      <p:sp>
        <p:nvSpPr>
          <p:cNvPr id="5" name="Footer Placeholder 4"/>
          <p:cNvSpPr>
            <a:spLocks noGrp="1"/>
          </p:cNvSpPr>
          <p:nvPr>
            <p:ph type="ftr" sz="quarter" idx="11"/>
          </p:nvPr>
        </p:nvSpPr>
        <p:spPr>
          <a:xfrm>
            <a:off x="2757103" y="6361343"/>
            <a:ext cx="7875372" cy="365125"/>
          </a:xfrm>
          <a:prstGeom prst="rect">
            <a:avLst/>
          </a:prstGeom>
        </p:spPr>
        <p:txBody>
          <a:bodyPr/>
          <a:lstStyle/>
          <a:p>
            <a:r>
              <a:rPr lang="en-US" dirty="0"/>
              <a:t>The University of Rochester Center for Leading Innovation and Collaboration (CLIC) is the coordinating center for the Clinical and Translational Science Awards (CTSA) Program, funded by the National Center for Advancing Translational Sciences (NCATS) at the National Institutes of Health (NIH), Grant U24TR002260. </a:t>
            </a:r>
          </a:p>
        </p:txBody>
      </p:sp>
      <p:sp>
        <p:nvSpPr>
          <p:cNvPr id="6" name="Slide Number Placeholder 5"/>
          <p:cNvSpPr>
            <a:spLocks noGrp="1"/>
          </p:cNvSpPr>
          <p:nvPr>
            <p:ph type="sldNum" sz="quarter" idx="12"/>
          </p:nvPr>
        </p:nvSpPr>
        <p:spPr/>
        <p:txBody>
          <a:bodyPr/>
          <a:lstStyle/>
          <a:p>
            <a:fld id="{3577C0D5-33EF-4E81-81BF-C57F90BAD42A}" type="slidenum">
              <a:rPr lang="en-US" smtClean="0"/>
              <a:t>‹#›</a:t>
            </a:fld>
            <a:endParaRPr lang="en-US"/>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01948" y="234982"/>
            <a:ext cx="1335781" cy="1269229"/>
          </a:xfrm>
          <a:prstGeom prst="rect">
            <a:avLst/>
          </a:prstGeom>
        </p:spPr>
      </p:pic>
      <p:sp>
        <p:nvSpPr>
          <p:cNvPr id="9" name="TextBox 8"/>
          <p:cNvSpPr txBox="1"/>
          <p:nvPr userDrawn="1"/>
        </p:nvSpPr>
        <p:spPr>
          <a:xfrm>
            <a:off x="2071213" y="5504632"/>
            <a:ext cx="9525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Helvetica" panose="020B0604020202020204" pitchFamily="34" charset="0"/>
                <a:cs typeface="Helvetica" panose="020B0604020202020204" pitchFamily="34" charset="0"/>
              </a:rPr>
              <a:t>Serving the CTSA Program through coordination, transparent communication, actionable metrics, network analytics and innovative collaboration tools.</a:t>
            </a:r>
          </a:p>
        </p:txBody>
      </p:sp>
      <p:sp>
        <p:nvSpPr>
          <p:cNvPr id="11" name="Title 1">
            <a:extLst>
              <a:ext uri="{FF2B5EF4-FFF2-40B4-BE49-F238E27FC236}">
                <a16:creationId xmlns:a16="http://schemas.microsoft.com/office/drawing/2014/main" id="{C2CCC17E-4024-954C-99DE-0C75300DAF65}"/>
              </a:ext>
            </a:extLst>
          </p:cNvPr>
          <p:cNvSpPr txBox="1">
            <a:spLocks/>
          </p:cNvSpPr>
          <p:nvPr userDrawn="1"/>
        </p:nvSpPr>
        <p:spPr>
          <a:xfrm>
            <a:off x="2071223" y="395723"/>
            <a:ext cx="9337383" cy="1650298"/>
          </a:xfrm>
          <a:prstGeom prst="rect">
            <a:avLst/>
          </a:prstGeom>
        </p:spPr>
        <p:txBody>
          <a:bodyPr anchor="t">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3C8C95"/>
                </a:solidFill>
              </a:rPr>
              <a:t>Center for Leading</a:t>
            </a:r>
            <a:br>
              <a:rPr lang="en-US" sz="6000" b="1" dirty="0">
                <a:solidFill>
                  <a:srgbClr val="3C8C95"/>
                </a:solidFill>
              </a:rPr>
            </a:br>
            <a:r>
              <a:rPr lang="en-US" sz="6000" b="1" dirty="0">
                <a:solidFill>
                  <a:srgbClr val="3C8C95"/>
                </a:solidFill>
              </a:rPr>
              <a:t>Innovation and Collaboration</a:t>
            </a:r>
            <a:br>
              <a:rPr lang="en-US" sz="3600" b="1" dirty="0">
                <a:solidFill>
                  <a:srgbClr val="3C8C95"/>
                </a:solidFill>
              </a:rPr>
            </a:br>
            <a:endParaRPr lang="en-US" sz="3600" b="1" dirty="0">
              <a:solidFill>
                <a:srgbClr val="3C8C95"/>
              </a:solidFill>
            </a:endParaRPr>
          </a:p>
        </p:txBody>
      </p:sp>
    </p:spTree>
    <p:extLst>
      <p:ext uri="{BB962C8B-B14F-4D97-AF65-F5344CB8AC3E}">
        <p14:creationId xmlns:p14="http://schemas.microsoft.com/office/powerpoint/2010/main" val="4172803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
            <a:ext cx="12191997" cy="6857463"/>
          </a:xfrm>
          <a:prstGeom prst="rect">
            <a:avLst/>
          </a:prstGeom>
        </p:spPr>
      </p:pic>
      <p:sp>
        <p:nvSpPr>
          <p:cNvPr id="2" name="Title 1"/>
          <p:cNvSpPr>
            <a:spLocks noGrp="1"/>
          </p:cNvSpPr>
          <p:nvPr>
            <p:ph type="ctrTitle" hasCustomPrompt="1"/>
          </p:nvPr>
        </p:nvSpPr>
        <p:spPr>
          <a:xfrm>
            <a:off x="270933" y="1409852"/>
            <a:ext cx="11667067" cy="1714231"/>
          </a:xfrm>
        </p:spPr>
        <p:txBody>
          <a:bodyPr anchor="b" anchorCtr="0">
            <a:normAutofit/>
          </a:bodyPr>
          <a:lstStyle>
            <a:lvl1pPr algn="ctr">
              <a:defRPr sz="4000" b="0" baseline="0">
                <a:solidFill>
                  <a:schemeClr val="accent1"/>
                </a:solidFill>
              </a:defRPr>
            </a:lvl1pPr>
          </a:lstStyle>
          <a:p>
            <a:r>
              <a:rPr lang="en-US" dirty="0"/>
              <a:t>Title of Presentation</a:t>
            </a:r>
          </a:p>
        </p:txBody>
      </p:sp>
      <p:sp>
        <p:nvSpPr>
          <p:cNvPr id="3" name="Subtitle 2"/>
          <p:cNvSpPr>
            <a:spLocks noGrp="1"/>
          </p:cNvSpPr>
          <p:nvPr>
            <p:ph type="subTitle" idx="1" hasCustomPrompt="1"/>
          </p:nvPr>
        </p:nvSpPr>
        <p:spPr>
          <a:xfrm>
            <a:off x="270933" y="3428731"/>
            <a:ext cx="11514667" cy="636270"/>
          </a:xfrm>
        </p:spPr>
        <p:txBody>
          <a:bodyPr anchor="ctr">
            <a:normAutofit/>
          </a:bodyPr>
          <a:lstStyle>
            <a:lvl1pPr marL="0" indent="0" algn="ctr">
              <a:buNone/>
              <a:defRPr sz="2600" b="0" i="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Name</a:t>
            </a:r>
          </a:p>
        </p:txBody>
      </p:sp>
      <p:sp>
        <p:nvSpPr>
          <p:cNvPr id="11" name="Text Placeholder 10"/>
          <p:cNvSpPr>
            <a:spLocks noGrp="1"/>
          </p:cNvSpPr>
          <p:nvPr>
            <p:ph type="body" sz="quarter" idx="10" hasCustomPrompt="1"/>
          </p:nvPr>
        </p:nvSpPr>
        <p:spPr>
          <a:xfrm>
            <a:off x="270933" y="4065018"/>
            <a:ext cx="11514667" cy="672099"/>
          </a:xfrm>
        </p:spPr>
        <p:txBody>
          <a:bodyPr>
            <a:normAutofit/>
          </a:bodyPr>
          <a:lstStyle>
            <a:lvl1pPr marL="0" indent="0" algn="ctr">
              <a:buFontTx/>
              <a:buNone/>
              <a:defRPr sz="2200" b="0" i="1" baseline="0">
                <a:solidFill>
                  <a:schemeClr val="accent3"/>
                </a:solidFill>
                <a:latin typeface="Arial" charset="0"/>
              </a:defRPr>
            </a:lvl1pPr>
          </a:lstStyle>
          <a:p>
            <a:pPr lvl="0"/>
            <a:r>
              <a:rPr lang="en-US" dirty="0"/>
              <a:t>Presenter’s Title</a:t>
            </a:r>
          </a:p>
        </p:txBody>
      </p:sp>
    </p:spTree>
    <p:extLst>
      <p:ext uri="{BB962C8B-B14F-4D97-AF65-F5344CB8AC3E}">
        <p14:creationId xmlns:p14="http://schemas.microsoft.com/office/powerpoint/2010/main" val="2891389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Ver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5" name="Title 1"/>
          <p:cNvSpPr>
            <a:spLocks noGrp="1"/>
          </p:cNvSpPr>
          <p:nvPr>
            <p:ph type="title"/>
          </p:nvPr>
        </p:nvSpPr>
        <p:spPr>
          <a:xfrm>
            <a:off x="1476103" y="195237"/>
            <a:ext cx="10224832" cy="1131889"/>
          </a:xfrm>
        </p:spPr>
        <p:txBody>
          <a:bodyPr anchor="b" anchorCtr="0">
            <a:normAutofit/>
          </a:bodyPr>
          <a:lstStyle>
            <a:lvl1pPr>
              <a:defRPr sz="3200" b="1" baseline="0">
                <a:latin typeface="Arial Bold" charset="0"/>
              </a:defRPr>
            </a:lvl1pPr>
          </a:lstStyle>
          <a:p>
            <a:r>
              <a:rPr lang="en-US" dirty="0"/>
              <a:t>Click to edit Master title style</a:t>
            </a:r>
          </a:p>
        </p:txBody>
      </p:sp>
      <p:sp>
        <p:nvSpPr>
          <p:cNvPr id="6" name="Content Placeholder 2"/>
          <p:cNvSpPr>
            <a:spLocks noGrp="1"/>
          </p:cNvSpPr>
          <p:nvPr>
            <p:ph idx="1"/>
          </p:nvPr>
        </p:nvSpPr>
        <p:spPr>
          <a:xfrm>
            <a:off x="1476114" y="1522331"/>
            <a:ext cx="10224831" cy="5100538"/>
          </a:xfrm>
        </p:spPr>
        <p:txBody>
          <a:bodyPr>
            <a:normAutofit/>
          </a:bodyPr>
          <a:lstStyle>
            <a:lvl1pPr>
              <a:buClr>
                <a:schemeClr val="tx2"/>
              </a:buClr>
              <a:defRPr sz="2600" baseline="0">
                <a:latin typeface="Arial" charset="0"/>
              </a:defRPr>
            </a:lvl1pPr>
            <a:lvl2pPr>
              <a:buClr>
                <a:schemeClr val="tx2"/>
              </a:buClr>
              <a:defRPr sz="2000" baseline="0"/>
            </a:lvl2pPr>
            <a:lvl3pPr>
              <a:buClr>
                <a:schemeClr val="tx2"/>
              </a:buClr>
              <a:defRPr sz="1600"/>
            </a:lvl3pPr>
            <a:lvl4pPr>
              <a:buClr>
                <a:schemeClr val="tx2"/>
              </a:buClr>
              <a:defRPr sz="1400"/>
            </a:lvl4pPr>
            <a:lvl5pPr>
              <a:buClr>
                <a:schemeClr val="tx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5378190"/>
      </p:ext>
    </p:extLst>
  </p:cSld>
  <p:clrMapOvr>
    <a:masterClrMapping/>
  </p:clrMapOvr>
  <p:extLst>
    <p:ext uri="{DCECCB84-F9BA-43D5-87BE-67443E8EF086}">
      <p15:sldGuideLst xmlns:p15="http://schemas.microsoft.com/office/powerpoint/2012/main">
        <p15:guide id="1" orient="horz" pos="1152">
          <p15:clr>
            <a:srgbClr val="FBAE40"/>
          </p15:clr>
        </p15:guide>
        <p15:guide id="2" pos="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12D1A5-6684-2F42-9C78-8AF8B9796FC2}"/>
              </a:ext>
            </a:extLst>
          </p:cNvPr>
          <p:cNvSpPr/>
          <p:nvPr userDrawn="1"/>
        </p:nvSpPr>
        <p:spPr>
          <a:xfrm>
            <a:off x="1588168" y="0"/>
            <a:ext cx="106038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600618" y="6446690"/>
            <a:ext cx="3500715" cy="309201"/>
          </a:xfrm>
        </p:spPr>
        <p:txBody>
          <a:bodyPr/>
          <a:lstStyle/>
          <a:p>
            <a:fld id="{B701B359-D903-4A9F-BF12-D2AFBDD09410}" type="datetime1">
              <a:rPr lang="en-US" smtClean="0"/>
              <a:t>9/4/19</a:t>
            </a:fld>
            <a:endParaRPr lang="en-US"/>
          </a:p>
        </p:txBody>
      </p:sp>
      <p:sp>
        <p:nvSpPr>
          <p:cNvPr id="5" name="Footer Placeholder 4"/>
          <p:cNvSpPr>
            <a:spLocks noGrp="1"/>
          </p:cNvSpPr>
          <p:nvPr>
            <p:ph type="ftr" sz="quarter" idx="11"/>
          </p:nvPr>
        </p:nvSpPr>
        <p:spPr>
          <a:xfrm>
            <a:off x="1664939" y="6446690"/>
            <a:ext cx="5938836" cy="309201"/>
          </a:xfrm>
        </p:spPr>
        <p:txBody>
          <a:bodyPr/>
          <a:lstStyle/>
          <a:p>
            <a:endParaRPr lang="en-US" dirty="0"/>
          </a:p>
        </p:txBody>
      </p:sp>
    </p:spTree>
    <p:extLst>
      <p:ext uri="{BB962C8B-B14F-4D97-AF65-F5344CB8AC3E}">
        <p14:creationId xmlns:p14="http://schemas.microsoft.com/office/powerpoint/2010/main" val="345165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970861-4D0C-487D-BAF3-5FC098D052CF}" type="datetime1">
              <a:rPr lang="en-US" smtClean="0"/>
              <a:t>9/4/19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77C0D5-33EF-4E81-81BF-C57F90BAD42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402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A2AA71-D273-4CEA-9726-CD47CFD423CA}" type="datetime1">
              <a:rPr lang="en-US" smtClean="0"/>
              <a:t>9/4/19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77C0D5-33EF-4E81-81BF-C57F90BAD42A}" type="slidenum">
              <a:rPr lang="en-US" smtClean="0"/>
              <a:t>‹#›</a:t>
            </a:fld>
            <a:endParaRPr lang="en-US"/>
          </a:p>
        </p:txBody>
      </p:sp>
    </p:spTree>
    <p:extLst>
      <p:ext uri="{BB962C8B-B14F-4D97-AF65-F5344CB8AC3E}">
        <p14:creationId xmlns:p14="http://schemas.microsoft.com/office/powerpoint/2010/main" val="239517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4A0079-C717-4A17-B12E-B53681524264}" type="datetime1">
              <a:rPr lang="en-US" smtClean="0"/>
              <a:t>9/4/19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577C0D5-33EF-4E81-81BF-C57F90BAD42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658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FC66E1-A32B-47BE-A067-900D34C267DA}" type="datetime1">
              <a:rPr lang="en-US" smtClean="0"/>
              <a:t>9/4/19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577C0D5-33EF-4E81-81BF-C57F90BAD42A}" type="slidenum">
              <a:rPr lang="en-US" smtClean="0"/>
              <a:t>‹#›</a:t>
            </a:fld>
            <a:endParaRPr lang="en-US"/>
          </a:p>
        </p:txBody>
      </p:sp>
    </p:spTree>
    <p:extLst>
      <p:ext uri="{BB962C8B-B14F-4D97-AF65-F5344CB8AC3E}">
        <p14:creationId xmlns:p14="http://schemas.microsoft.com/office/powerpoint/2010/main" val="48419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0C7B1-C5A6-4214-B14E-84D93FB385C8}" type="datetime1">
              <a:rPr lang="en-US" smtClean="0"/>
              <a:t>9/4/19</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577C0D5-33EF-4E81-81BF-C57F90BAD42A}" type="slidenum">
              <a:rPr lang="en-US" smtClean="0"/>
              <a:t>‹#›</a:t>
            </a:fld>
            <a:endParaRPr lang="en-US"/>
          </a:p>
        </p:txBody>
      </p:sp>
    </p:spTree>
    <p:extLst>
      <p:ext uri="{BB962C8B-B14F-4D97-AF65-F5344CB8AC3E}">
        <p14:creationId xmlns:p14="http://schemas.microsoft.com/office/powerpoint/2010/main" val="145375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BFBECD-DE18-413A-B7DE-097122718C59}" type="datetime1">
              <a:rPr lang="en-US" smtClean="0"/>
              <a:t>9/4/19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77C0D5-33EF-4E81-81BF-C57F90BAD42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8788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25A39D1-AF7A-4887-B392-87386D900ED4}" type="datetime1">
              <a:rPr lang="en-US" smtClean="0"/>
              <a:t>9/4/19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577C0D5-33EF-4E81-81BF-C57F90BAD42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5896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2A1EBED-096D-1D43-BC58-CCD8E4B0B436}"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46882FD-CC47-334D-BFB9-E383EA8DDA41}"/>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0" y="0"/>
            <a:ext cx="1600200" cy="6858000"/>
          </a:xfrm>
          <a:prstGeom prst="rect">
            <a:avLst/>
          </a:prstGeom>
        </p:spPr>
      </p:pic>
      <p:grpSp>
        <p:nvGrpSpPr>
          <p:cNvPr id="13" name="Group 12">
            <a:extLst>
              <a:ext uri="{FF2B5EF4-FFF2-40B4-BE49-F238E27FC236}">
                <a16:creationId xmlns:a16="http://schemas.microsoft.com/office/drawing/2014/main" id="{05AAE4B4-1226-9947-91D1-E2AFB7BEEB33}"/>
              </a:ext>
            </a:extLst>
          </p:cNvPr>
          <p:cNvGrpSpPr/>
          <p:nvPr userDrawn="1"/>
        </p:nvGrpSpPr>
        <p:grpSpPr>
          <a:xfrm>
            <a:off x="172479" y="3602416"/>
            <a:ext cx="1191343" cy="807528"/>
            <a:chOff x="240021" y="4001293"/>
            <a:chExt cx="1191343" cy="807528"/>
          </a:xfrm>
        </p:grpSpPr>
        <p:pic>
          <p:nvPicPr>
            <p:cNvPr id="14" name="Picture 13">
              <a:extLst>
                <a:ext uri="{FF2B5EF4-FFF2-40B4-BE49-F238E27FC236}">
                  <a16:creationId xmlns:a16="http://schemas.microsoft.com/office/drawing/2014/main" id="{2550711C-10FA-9944-8715-A55AD779C7FC}"/>
                </a:ext>
              </a:extLst>
            </p:cNvPr>
            <p:cNvPicPr>
              <a:picLocks noChangeAspect="1"/>
            </p:cNvPicPr>
            <p:nvPr userDrawn="1"/>
          </p:nvPicPr>
          <p:blipFill rotWithShape="1">
            <a:blip r:embed="rId17" cstate="print">
              <a:biLevel thresh="25000"/>
              <a:extLst>
                <a:ext uri="{28A0092B-C50C-407E-A947-70E740481C1C}">
                  <a14:useLocalDpi xmlns:a14="http://schemas.microsoft.com/office/drawing/2010/main"/>
                </a:ext>
              </a:extLst>
            </a:blip>
            <a:srcRect/>
            <a:stretch/>
          </p:blipFill>
          <p:spPr>
            <a:xfrm>
              <a:off x="271980" y="4001293"/>
              <a:ext cx="938605" cy="480693"/>
            </a:xfrm>
            <a:prstGeom prst="rect">
              <a:avLst/>
            </a:prstGeom>
          </p:spPr>
        </p:pic>
        <p:pic>
          <p:nvPicPr>
            <p:cNvPr id="15" name="Picture 14">
              <a:extLst>
                <a:ext uri="{FF2B5EF4-FFF2-40B4-BE49-F238E27FC236}">
                  <a16:creationId xmlns:a16="http://schemas.microsoft.com/office/drawing/2014/main" id="{609F716C-565E-0848-AB4A-FA299AF01CCC}"/>
                </a:ext>
              </a:extLst>
            </p:cNvPr>
            <p:cNvPicPr>
              <a:picLocks noChangeAspect="1"/>
            </p:cNvPicPr>
            <p:nvPr userDrawn="1"/>
          </p:nvPicPr>
          <p:blipFill rotWithShape="1">
            <a:blip r:embed="rId18" cstate="print">
              <a:biLevel thresh="25000"/>
              <a:extLst>
                <a:ext uri="{28A0092B-C50C-407E-A947-70E740481C1C}">
                  <a14:useLocalDpi xmlns:a14="http://schemas.microsoft.com/office/drawing/2010/main"/>
                </a:ext>
              </a:extLst>
            </a:blip>
            <a:srcRect/>
            <a:stretch/>
          </p:blipFill>
          <p:spPr>
            <a:xfrm>
              <a:off x="240021" y="4426041"/>
              <a:ext cx="1191343" cy="382780"/>
            </a:xfrm>
            <a:prstGeom prst="rect">
              <a:avLst/>
            </a:prstGeom>
          </p:spPr>
        </p:pic>
      </p:grpSp>
      <p:pic>
        <p:nvPicPr>
          <p:cNvPr id="16" name="Picture 15">
            <a:extLst>
              <a:ext uri="{FF2B5EF4-FFF2-40B4-BE49-F238E27FC236}">
                <a16:creationId xmlns:a16="http://schemas.microsoft.com/office/drawing/2014/main" id="{70DAF542-6611-0E4F-BA64-1143F89E1A3D}"/>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204429" y="811170"/>
            <a:ext cx="785291" cy="342054"/>
          </a:xfrm>
          <a:prstGeom prst="rect">
            <a:avLst/>
          </a:prstGeom>
        </p:spPr>
      </p:pic>
      <p:pic>
        <p:nvPicPr>
          <p:cNvPr id="17" name="Picture 16">
            <a:extLst>
              <a:ext uri="{FF2B5EF4-FFF2-40B4-BE49-F238E27FC236}">
                <a16:creationId xmlns:a16="http://schemas.microsoft.com/office/drawing/2014/main" id="{58C787EB-67EC-214E-B071-C1FA3A55F7B4}"/>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20408" y="1153240"/>
            <a:ext cx="1159384" cy="304277"/>
          </a:xfrm>
          <a:prstGeom prst="rect">
            <a:avLst/>
          </a:prstGeom>
        </p:spPr>
      </p:pic>
      <p:sp>
        <p:nvSpPr>
          <p:cNvPr id="2" name="Title Placeholder 1"/>
          <p:cNvSpPr>
            <a:spLocks noGrp="1"/>
          </p:cNvSpPr>
          <p:nvPr>
            <p:ph type="title"/>
          </p:nvPr>
        </p:nvSpPr>
        <p:spPr>
          <a:xfrm>
            <a:off x="179701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8" name="Rectangle 17">
            <a:extLst>
              <a:ext uri="{FF2B5EF4-FFF2-40B4-BE49-F238E27FC236}">
                <a16:creationId xmlns:a16="http://schemas.microsoft.com/office/drawing/2014/main" id="{D1C70677-ABDC-2D45-A5FD-EE6146C3CCE7}"/>
              </a:ext>
            </a:extLst>
          </p:cNvPr>
          <p:cNvSpPr/>
          <p:nvPr userDrawn="1"/>
        </p:nvSpPr>
        <p:spPr>
          <a:xfrm>
            <a:off x="1588168" y="0"/>
            <a:ext cx="106038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179701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9957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5C0B1C9-506B-46E2-98C5-200E2E7185C5}" type="datetime1">
              <a:rPr lang="en-US" smtClean="0"/>
              <a:t>9/4/19</a:t>
            </a:fld>
            <a:endParaRPr lang="en-US"/>
          </a:p>
        </p:txBody>
      </p:sp>
      <p:sp>
        <p:nvSpPr>
          <p:cNvPr id="5" name="Footer Placeholder 4"/>
          <p:cNvSpPr>
            <a:spLocks noGrp="1"/>
          </p:cNvSpPr>
          <p:nvPr>
            <p:ph type="ftr" sz="quarter" idx="3"/>
          </p:nvPr>
        </p:nvSpPr>
        <p:spPr>
          <a:xfrm>
            <a:off x="179701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solidFill>
                  <a:schemeClr val="tx1">
                    <a:lumMod val="50000"/>
                    <a:lumOff val="50000"/>
                  </a:schemeClr>
                </a:solidFill>
              </a:rPr>
              <a:t>The University of Rochester Center for Leading Innovation and Collaboration (CLIC) is the coordinating center for the Clinical and Translational Science Awards (CTSA) Program, funded by the National Center for Advancing Translational Sciences (NCATS) at the National Institutes of Health (NIH), Grant U24TR002260.</a:t>
            </a:r>
          </a:p>
          <a:p>
            <a:endParaRPr lang="en-US" dirty="0"/>
          </a:p>
        </p:txBody>
      </p:sp>
    </p:spTree>
    <p:extLst>
      <p:ext uri="{BB962C8B-B14F-4D97-AF65-F5344CB8AC3E}">
        <p14:creationId xmlns:p14="http://schemas.microsoft.com/office/powerpoint/2010/main" val="36865349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661" r:id="rId12"/>
    <p:sldLayoutId id="2147483672" r:id="rId13"/>
    <p:sldLayoutId id="2147483673" r:id="rId14"/>
  </p:sldLayoutIdLst>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roups.google.com/forum/?utm_medium=email&amp;utm_source=footer#!forum/rhythm-badges" TargetMode="External"/><Relationship Id="rId2" Type="http://schemas.openxmlformats.org/officeDocument/2006/relationships/hyperlink" Target="https://github.com/HumanDynamics/openbadge-analysis-examplesinformation"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rochester.box.com/s/qczzutsvlpehjuodrmzrqiupcssuns28" TargetMode="External"/><Relationship Id="rId4" Type="http://schemas.openxmlformats.org/officeDocument/2006/relationships/hyperlink" Target="https://rochester.app.box.com/file/467034320668"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umanDynamics/openbadge-analysis-examples" TargetMode="External"/><Relationship Id="rId2" Type="http://schemas.openxmlformats.org/officeDocument/2006/relationships/hyperlink" Target="https://www.media.mit.edu/posts/rhythm-badge/"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thub.com/HumanDynamics/openbadge-analysis-examples/blob/master/notebooks/hub_proximity_example.ipynb" TargetMode="External"/><Relationship Id="rId4" Type="http://schemas.openxmlformats.org/officeDocument/2006/relationships/hyperlink" Target="https://github.com/HumanDynamics/openbadge-analysis-examples/commit/a7d5e097e22bb94e52b28e21c4d4976d740b1fd5"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mailto:robertj_white@urmc.rochester.edu" TargetMode="External"/><Relationship Id="rId7" Type="http://schemas.openxmlformats.org/officeDocument/2006/relationships/image" Target="../media/image26.jpeg"/><Relationship Id="rId2" Type="http://schemas.openxmlformats.org/officeDocument/2006/relationships/hyperlink" Target="mailto:martin_zand@urmc.rochester.edu"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hyperlink" Target="mailto:laura_sugarwala@urmc.rochester.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www.media.mit.edu/posts/rhythm-badg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770155" y="393368"/>
            <a:ext cx="10191751" cy="17777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337785"/>
                </a:solidFill>
                <a:latin typeface="Helvetica" panose="020B0604020202020204" pitchFamily="34" charset="0"/>
                <a:ea typeface="+mj-ea"/>
                <a:cs typeface="Helvetica"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dirty="0">
                <a:ln>
                  <a:noFill/>
                </a:ln>
                <a:solidFill>
                  <a:srgbClr val="006478"/>
                </a:solidFill>
                <a:effectLst/>
                <a:uLnTx/>
                <a:uFillTx/>
                <a:latin typeface="Helvetica" panose="020B0604020202020204" pitchFamily="34" charset="0"/>
                <a:ea typeface="+mj-ea"/>
                <a:cs typeface="Helvetica" panose="020B0604020202020204" pitchFamily="34" charset="0"/>
              </a:rPr>
              <a:t>Networking Rhythm Badge Analysis</a:t>
            </a:r>
          </a:p>
        </p:txBody>
      </p:sp>
      <p:sp>
        <p:nvSpPr>
          <p:cNvPr id="7" name="Text Placeholder 4"/>
          <p:cNvSpPr txBox="1">
            <a:spLocks/>
          </p:cNvSpPr>
          <p:nvPr/>
        </p:nvSpPr>
        <p:spPr>
          <a:xfrm>
            <a:off x="1770155" y="2528319"/>
            <a:ext cx="10217151" cy="30505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65656A"/>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65656A"/>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65656A"/>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5656A"/>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5656A"/>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ct val="0"/>
              </a:spcBef>
              <a:buNone/>
              <a:defRPr/>
            </a:pPr>
            <a:r>
              <a:rPr lang="en-US" sz="3200" b="1" dirty="0">
                <a:solidFill>
                  <a:srgbClr val="006478"/>
                </a:solidFill>
                <a:latin typeface="Helvetica" panose="020B0604020202020204" pitchFamily="34" charset="0"/>
                <a:cs typeface="Helvetica" panose="020B0604020202020204" pitchFamily="34" charset="0"/>
              </a:rPr>
              <a:t>Un-Meeting: Machine Learning and Artificial Intelligence Applications in Translational Science</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600" b="0" i="1" u="none" strike="noStrike" kern="1200" cap="none" spc="0" normalizeH="0" baseline="0" noProof="0" dirty="0">
              <a:ln>
                <a:noFill/>
              </a:ln>
              <a:solidFill>
                <a:schemeClr val="tx1">
                  <a:lumMod val="85000"/>
                  <a:lumOff val="15000"/>
                </a:schemeClr>
              </a:solidFill>
              <a:effectLst/>
              <a:uLnTx/>
              <a:uFillTx/>
              <a:latin typeface="Helvetica" pitchFamily="2" charset="0"/>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600" b="0" i="1" u="none" strike="noStrike" kern="1200" cap="none" spc="0" normalizeH="0" baseline="0" noProof="0" dirty="0">
                <a:ln>
                  <a:noFill/>
                </a:ln>
                <a:solidFill>
                  <a:schemeClr val="tx1">
                    <a:lumMod val="85000"/>
                    <a:lumOff val="15000"/>
                  </a:schemeClr>
                </a:solidFill>
                <a:effectLst/>
                <a:uLnTx/>
                <a:uFillTx/>
                <a:latin typeface="Helvetica" pitchFamily="2" charset="0"/>
                <a:ea typeface="+mn-ea"/>
                <a:cs typeface="+mn-cs"/>
              </a:rPr>
              <a:t>Martin S. Zand, MD, PhD, </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600" b="0" i="1" u="none" strike="noStrike" kern="1200" cap="none" spc="0" normalizeH="0" baseline="0" noProof="0" dirty="0">
                <a:ln>
                  <a:noFill/>
                </a:ln>
                <a:solidFill>
                  <a:schemeClr val="tx1">
                    <a:lumMod val="85000"/>
                    <a:lumOff val="15000"/>
                  </a:schemeClr>
                </a:solidFill>
                <a:effectLst/>
                <a:uLnTx/>
                <a:uFillTx/>
                <a:latin typeface="Helvetica" pitchFamily="2" charset="0"/>
                <a:ea typeface="+mn-ea"/>
                <a:cs typeface="+mn-cs"/>
              </a:rPr>
              <a:t>CLIC Co-Director</a:t>
            </a:r>
          </a:p>
          <a:p>
            <a:pPr marL="0" marR="0" lvl="0" indent="0" algn="l" defTabSz="914400" rtl="0" eaLnBrk="1" fontAlgn="auto" latinLnBrk="0" hangingPunct="1">
              <a:lnSpc>
                <a:spcPct val="90000"/>
              </a:lnSpc>
              <a:spcBef>
                <a:spcPts val="1000"/>
              </a:spcBef>
              <a:spcAft>
                <a:spcPts val="0"/>
              </a:spcAft>
              <a:buClrTx/>
              <a:buSzTx/>
              <a:buNone/>
              <a:tabLst/>
              <a:defRPr/>
            </a:pPr>
            <a:r>
              <a:rPr lang="en-US" sz="2600" i="1" dirty="0">
                <a:solidFill>
                  <a:schemeClr val="tx1">
                    <a:lumMod val="85000"/>
                    <a:lumOff val="15000"/>
                  </a:schemeClr>
                </a:solidFill>
              </a:rPr>
              <a:t>Senior Associate Dean for Clinical Research</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600" b="0" i="1" u="none" strike="noStrike" kern="1200" cap="none" spc="0" normalizeH="0" baseline="0" noProof="0" dirty="0">
                <a:ln>
                  <a:noFill/>
                </a:ln>
                <a:solidFill>
                  <a:schemeClr val="tx1">
                    <a:lumMod val="85000"/>
                    <a:lumOff val="15000"/>
                  </a:schemeClr>
                </a:solidFill>
                <a:effectLst/>
                <a:uLnTx/>
                <a:uFillTx/>
                <a:latin typeface="Helvetica" pitchFamily="2" charset="0"/>
                <a:ea typeface="+mn-ea"/>
                <a:cs typeface="+mn-cs"/>
              </a:rPr>
              <a:t>University of Rochester Medical Center</a:t>
            </a:r>
          </a:p>
        </p:txBody>
      </p:sp>
      <p:sp>
        <p:nvSpPr>
          <p:cNvPr id="9" name="TextBox 8"/>
          <p:cNvSpPr txBox="1"/>
          <p:nvPr/>
        </p:nvSpPr>
        <p:spPr>
          <a:xfrm>
            <a:off x="2052780" y="5931230"/>
            <a:ext cx="79524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solidFill>
                <a:effectLst/>
                <a:uLnTx/>
                <a:uFillTx/>
                <a:latin typeface="Helvetica" panose="020B0604020202020204" pitchFamily="34" charset="0"/>
                <a:ea typeface="+mn-ea"/>
                <a:cs typeface="Helvetica" panose="020B0604020202020204" pitchFamily="34" charset="0"/>
              </a:rPr>
              <a:t>The University of Rochester Center for Leading Innovation and Collaboration (CLIC) is the coordinating center for the Clinical and Translational Science Awards (CTSA) Program, funded by the National Center for Advancing Translational Sciences (NCATS) at the National Institutes of Health (NIH), Grant U24TR002260 </a:t>
            </a:r>
            <a:endParaRPr kumimoji="0" lang="en-US" sz="1200" b="0" i="0" u="none" strike="noStrike" kern="1200" cap="none" spc="0" normalizeH="0" baseline="0" noProof="0" dirty="0">
              <a:ln>
                <a:noFill/>
              </a:ln>
              <a:solidFill>
                <a:srgbClr val="E7E6E6"/>
              </a:solidFill>
              <a:effectLst/>
              <a:uLnTx/>
              <a:uFillTx/>
              <a:latin typeface="Helvetica" panose="020B0604020202020204" pitchFamily="34" charset="0"/>
              <a:ea typeface="+mn-ea"/>
              <a:cs typeface="Helvetica"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54137" y="5278581"/>
            <a:ext cx="1458883" cy="1458883"/>
          </a:xfrm>
          <a:prstGeom prst="rect">
            <a:avLst/>
          </a:prstGeom>
        </p:spPr>
      </p:pic>
    </p:spTree>
    <p:extLst>
      <p:ext uri="{BB962C8B-B14F-4D97-AF65-F5344CB8AC3E}">
        <p14:creationId xmlns:p14="http://schemas.microsoft.com/office/powerpoint/2010/main" val="293169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09CC-E3D8-8D46-AC54-FED5E7486A97}"/>
              </a:ext>
            </a:extLst>
          </p:cNvPr>
          <p:cNvSpPr>
            <a:spLocks noGrp="1"/>
          </p:cNvSpPr>
          <p:nvPr>
            <p:ph type="title"/>
          </p:nvPr>
        </p:nvSpPr>
        <p:spPr>
          <a:xfrm>
            <a:off x="1766196" y="259596"/>
            <a:ext cx="9603275" cy="1049235"/>
          </a:xfrm>
        </p:spPr>
        <p:txBody>
          <a:bodyPr/>
          <a:lstStyle/>
          <a:p>
            <a:r>
              <a:rPr lang="en-US" dirty="0"/>
              <a:t>The One Body Problem</a:t>
            </a:r>
          </a:p>
        </p:txBody>
      </p:sp>
      <p:pic>
        <p:nvPicPr>
          <p:cNvPr id="4" name="Picture 3">
            <a:extLst>
              <a:ext uri="{FF2B5EF4-FFF2-40B4-BE49-F238E27FC236}">
                <a16:creationId xmlns:a16="http://schemas.microsoft.com/office/drawing/2014/main" id="{44C510A4-4E63-9E4B-9E20-BE11CD32F93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620018" y="446513"/>
            <a:ext cx="3469406" cy="903181"/>
          </a:xfrm>
          <a:prstGeom prst="rect">
            <a:avLst/>
          </a:prstGeom>
        </p:spPr>
      </p:pic>
      <p:pic>
        <p:nvPicPr>
          <p:cNvPr id="6" name="Picture 5">
            <a:extLst>
              <a:ext uri="{FF2B5EF4-FFF2-40B4-BE49-F238E27FC236}">
                <a16:creationId xmlns:a16="http://schemas.microsoft.com/office/drawing/2014/main" id="{B471FBD4-8C6F-594C-9082-ACA9935AC32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75286" y="1731264"/>
            <a:ext cx="4814138" cy="4456176"/>
          </a:xfrm>
          <a:prstGeom prst="rect">
            <a:avLst/>
          </a:prstGeom>
        </p:spPr>
      </p:pic>
      <p:cxnSp>
        <p:nvCxnSpPr>
          <p:cNvPr id="10" name="Straight Arrow Connector 9">
            <a:extLst>
              <a:ext uri="{FF2B5EF4-FFF2-40B4-BE49-F238E27FC236}">
                <a16:creationId xmlns:a16="http://schemas.microsoft.com/office/drawing/2014/main" id="{12293896-1C0B-824A-B58F-7D904FE9B697}"/>
              </a:ext>
            </a:extLst>
          </p:cNvPr>
          <p:cNvCxnSpPr/>
          <p:nvPr/>
        </p:nvCxnSpPr>
        <p:spPr>
          <a:xfrm flipH="1">
            <a:off x="9387840" y="1499616"/>
            <a:ext cx="609600" cy="3547872"/>
          </a:xfrm>
          <a:prstGeom prst="straightConnector1">
            <a:avLst/>
          </a:prstGeom>
          <a:ln w="76200">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16BED906-A3CF-2846-BEEA-512E57F0488C}"/>
              </a:ext>
            </a:extLst>
          </p:cNvPr>
          <p:cNvCxnSpPr>
            <a:cxnSpLocks/>
          </p:cNvCxnSpPr>
          <p:nvPr/>
        </p:nvCxnSpPr>
        <p:spPr>
          <a:xfrm>
            <a:off x="10124360" y="1499616"/>
            <a:ext cx="319526" cy="3248757"/>
          </a:xfrm>
          <a:prstGeom prst="straightConnector1">
            <a:avLst/>
          </a:prstGeom>
          <a:ln w="76200">
            <a:solidFill>
              <a:srgbClr val="FFC000"/>
            </a:solidFill>
            <a:tailEnd type="triangle"/>
          </a:ln>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40FBD279-B731-0243-9770-FA71968F785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48114" y="1731264"/>
            <a:ext cx="2189702" cy="4456176"/>
          </a:xfrm>
          <a:prstGeom prst="rect">
            <a:avLst/>
          </a:prstGeom>
        </p:spPr>
      </p:pic>
      <p:sp>
        <p:nvSpPr>
          <p:cNvPr id="15" name="Content Placeholder 2">
            <a:extLst>
              <a:ext uri="{FF2B5EF4-FFF2-40B4-BE49-F238E27FC236}">
                <a16:creationId xmlns:a16="http://schemas.microsoft.com/office/drawing/2014/main" id="{2AC80380-D829-BA4C-8C87-B42D3645EDE2}"/>
              </a:ext>
            </a:extLst>
          </p:cNvPr>
          <p:cNvSpPr>
            <a:spLocks noGrp="1"/>
          </p:cNvSpPr>
          <p:nvPr>
            <p:ph idx="1"/>
          </p:nvPr>
        </p:nvSpPr>
        <p:spPr>
          <a:xfrm>
            <a:off x="1725100" y="723068"/>
            <a:ext cx="6017202" cy="626627"/>
          </a:xfrm>
        </p:spPr>
        <p:txBody>
          <a:bodyPr>
            <a:normAutofit fontScale="92500"/>
          </a:bodyPr>
          <a:lstStyle/>
          <a:p>
            <a:r>
              <a:rPr lang="en-US" sz="2800" dirty="0"/>
              <a:t>What meta-data defines an “interaction”</a:t>
            </a:r>
            <a:endParaRPr lang="en-US" sz="2400" dirty="0"/>
          </a:p>
          <a:p>
            <a:endParaRPr lang="en-US" sz="2800" dirty="0"/>
          </a:p>
        </p:txBody>
      </p:sp>
      <p:sp>
        <p:nvSpPr>
          <p:cNvPr id="16" name="Content Placeholder 2">
            <a:extLst>
              <a:ext uri="{FF2B5EF4-FFF2-40B4-BE49-F238E27FC236}">
                <a16:creationId xmlns:a16="http://schemas.microsoft.com/office/drawing/2014/main" id="{3214FFA2-4C89-124B-93D1-3338AE88D8EE}"/>
              </a:ext>
            </a:extLst>
          </p:cNvPr>
          <p:cNvSpPr txBox="1">
            <a:spLocks/>
          </p:cNvSpPr>
          <p:nvPr/>
        </p:nvSpPr>
        <p:spPr>
          <a:xfrm>
            <a:off x="4375050" y="2373329"/>
            <a:ext cx="2683296" cy="362917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800" dirty="0"/>
              <a:t>Proximity</a:t>
            </a:r>
          </a:p>
          <a:p>
            <a:r>
              <a:rPr lang="en-US" sz="2800" dirty="0"/>
              <a:t>Persistence</a:t>
            </a:r>
          </a:p>
          <a:p>
            <a:r>
              <a:rPr lang="en-US" sz="2800" dirty="0"/>
              <a:t>Talking</a:t>
            </a:r>
          </a:p>
          <a:p>
            <a:r>
              <a:rPr lang="en-US" sz="2800" dirty="0"/>
              <a:t>Face-to-face</a:t>
            </a:r>
            <a:endParaRPr lang="en-US" sz="2400" dirty="0"/>
          </a:p>
          <a:p>
            <a:endParaRPr lang="en-US" sz="2800" dirty="0"/>
          </a:p>
        </p:txBody>
      </p:sp>
    </p:spTree>
    <p:extLst>
      <p:ext uri="{BB962C8B-B14F-4D97-AF65-F5344CB8AC3E}">
        <p14:creationId xmlns:p14="http://schemas.microsoft.com/office/powerpoint/2010/main" val="1096983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09CC-E3D8-8D46-AC54-FED5E7486A97}"/>
              </a:ext>
            </a:extLst>
          </p:cNvPr>
          <p:cNvSpPr>
            <a:spLocks noGrp="1"/>
          </p:cNvSpPr>
          <p:nvPr>
            <p:ph type="title"/>
          </p:nvPr>
        </p:nvSpPr>
        <p:spPr>
          <a:xfrm>
            <a:off x="1725101" y="198451"/>
            <a:ext cx="5353794" cy="1049235"/>
          </a:xfrm>
        </p:spPr>
        <p:txBody>
          <a:bodyPr/>
          <a:lstStyle/>
          <a:p>
            <a:r>
              <a:rPr lang="en-US" dirty="0"/>
              <a:t>The multi-body problem</a:t>
            </a:r>
          </a:p>
        </p:txBody>
      </p:sp>
      <p:pic>
        <p:nvPicPr>
          <p:cNvPr id="4" name="Picture 3">
            <a:extLst>
              <a:ext uri="{FF2B5EF4-FFF2-40B4-BE49-F238E27FC236}">
                <a16:creationId xmlns:a16="http://schemas.microsoft.com/office/drawing/2014/main" id="{44C510A4-4E63-9E4B-9E20-BE11CD32F93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pic>
        <p:nvPicPr>
          <p:cNvPr id="5" name="Picture 4">
            <a:extLst>
              <a:ext uri="{FF2B5EF4-FFF2-40B4-BE49-F238E27FC236}">
                <a16:creationId xmlns:a16="http://schemas.microsoft.com/office/drawing/2014/main" id="{C58A7660-FFBA-8440-BE2B-149F99AF2C8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25100" y="2178121"/>
            <a:ext cx="6223103" cy="3113070"/>
          </a:xfrm>
          <a:prstGeom prst="rect">
            <a:avLst/>
          </a:prstGeom>
        </p:spPr>
      </p:pic>
      <p:pic>
        <p:nvPicPr>
          <p:cNvPr id="7" name="Picture 6">
            <a:extLst>
              <a:ext uri="{FF2B5EF4-FFF2-40B4-BE49-F238E27FC236}">
                <a16:creationId xmlns:a16="http://schemas.microsoft.com/office/drawing/2014/main" id="{1BF28FEC-20F8-FF44-B88F-A4CC717E20FE}"/>
              </a:ext>
            </a:extLst>
          </p:cNvPr>
          <p:cNvPicPr>
            <a:picLocks noChangeAspect="1"/>
          </p:cNvPicPr>
          <p:nvPr/>
        </p:nvPicPr>
        <p:blipFill>
          <a:blip r:embed="rId4"/>
          <a:stretch>
            <a:fillRect/>
          </a:stretch>
        </p:blipFill>
        <p:spPr>
          <a:xfrm>
            <a:off x="7712181" y="2116369"/>
            <a:ext cx="4315432" cy="3236574"/>
          </a:xfrm>
          <a:prstGeom prst="rect">
            <a:avLst/>
          </a:prstGeom>
        </p:spPr>
      </p:pic>
      <p:sp>
        <p:nvSpPr>
          <p:cNvPr id="12" name="Content Placeholder 2">
            <a:extLst>
              <a:ext uri="{FF2B5EF4-FFF2-40B4-BE49-F238E27FC236}">
                <a16:creationId xmlns:a16="http://schemas.microsoft.com/office/drawing/2014/main" id="{C49EB020-5CB0-1944-A242-F188FDDC7002}"/>
              </a:ext>
            </a:extLst>
          </p:cNvPr>
          <p:cNvSpPr>
            <a:spLocks noGrp="1"/>
          </p:cNvSpPr>
          <p:nvPr>
            <p:ph idx="1"/>
          </p:nvPr>
        </p:nvSpPr>
        <p:spPr>
          <a:xfrm>
            <a:off x="1725100" y="723068"/>
            <a:ext cx="5064806" cy="1253253"/>
          </a:xfrm>
        </p:spPr>
        <p:txBody>
          <a:bodyPr>
            <a:normAutofit/>
          </a:bodyPr>
          <a:lstStyle/>
          <a:p>
            <a:r>
              <a:rPr lang="en-US" sz="2800" dirty="0"/>
              <a:t>Who is interacting with whom?</a:t>
            </a:r>
            <a:endParaRPr lang="en-US" sz="2400" dirty="0"/>
          </a:p>
          <a:p>
            <a:endParaRPr lang="en-US" sz="2800" dirty="0"/>
          </a:p>
        </p:txBody>
      </p:sp>
    </p:spTree>
    <p:extLst>
      <p:ext uri="{BB962C8B-B14F-4D97-AF65-F5344CB8AC3E}">
        <p14:creationId xmlns:p14="http://schemas.microsoft.com/office/powerpoint/2010/main" val="2279753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09CC-E3D8-8D46-AC54-FED5E7486A97}"/>
              </a:ext>
            </a:extLst>
          </p:cNvPr>
          <p:cNvSpPr>
            <a:spLocks noGrp="1"/>
          </p:cNvSpPr>
          <p:nvPr>
            <p:ph type="title"/>
          </p:nvPr>
        </p:nvSpPr>
        <p:spPr>
          <a:xfrm>
            <a:off x="1725101" y="198451"/>
            <a:ext cx="5353794" cy="1049235"/>
          </a:xfrm>
        </p:spPr>
        <p:txBody>
          <a:bodyPr/>
          <a:lstStyle/>
          <a:p>
            <a:r>
              <a:rPr lang="en-US" dirty="0"/>
              <a:t>The STATIONARY</a:t>
            </a:r>
            <a:br>
              <a:rPr lang="en-US" dirty="0"/>
            </a:br>
            <a:r>
              <a:rPr lang="en-US" dirty="0"/>
              <a:t>multi-body problem</a:t>
            </a:r>
          </a:p>
        </p:txBody>
      </p:sp>
      <p:pic>
        <p:nvPicPr>
          <p:cNvPr id="4" name="Picture 3">
            <a:extLst>
              <a:ext uri="{FF2B5EF4-FFF2-40B4-BE49-F238E27FC236}">
                <a16:creationId xmlns:a16="http://schemas.microsoft.com/office/drawing/2014/main" id="{44C510A4-4E63-9E4B-9E20-BE11CD32F93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pic>
        <p:nvPicPr>
          <p:cNvPr id="6" name="Picture 5">
            <a:extLst>
              <a:ext uri="{FF2B5EF4-FFF2-40B4-BE49-F238E27FC236}">
                <a16:creationId xmlns:a16="http://schemas.microsoft.com/office/drawing/2014/main" id="{EEA524BB-76FE-BE46-94D9-4D9EC0AD0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434" y="2083085"/>
            <a:ext cx="5140990" cy="3429000"/>
          </a:xfrm>
          <a:prstGeom prst="rect">
            <a:avLst/>
          </a:prstGeom>
        </p:spPr>
      </p:pic>
      <p:sp>
        <p:nvSpPr>
          <p:cNvPr id="8" name="Content Placeholder 2">
            <a:extLst>
              <a:ext uri="{FF2B5EF4-FFF2-40B4-BE49-F238E27FC236}">
                <a16:creationId xmlns:a16="http://schemas.microsoft.com/office/drawing/2014/main" id="{7501D48E-E792-BC48-99CB-9872CE039F76}"/>
              </a:ext>
            </a:extLst>
          </p:cNvPr>
          <p:cNvSpPr>
            <a:spLocks noGrp="1"/>
          </p:cNvSpPr>
          <p:nvPr>
            <p:ph idx="1"/>
          </p:nvPr>
        </p:nvSpPr>
        <p:spPr>
          <a:xfrm>
            <a:off x="1797019" y="2015732"/>
            <a:ext cx="4298981" cy="4037749"/>
          </a:xfrm>
        </p:spPr>
        <p:txBody>
          <a:bodyPr>
            <a:normAutofit/>
          </a:bodyPr>
          <a:lstStyle/>
          <a:p>
            <a:r>
              <a:rPr lang="en-US" sz="2800" dirty="0"/>
              <a:t>Breakout sessions</a:t>
            </a:r>
          </a:p>
          <a:p>
            <a:r>
              <a:rPr lang="en-US" sz="2800" dirty="0"/>
              <a:t>Proximity is fixed for ~1 hour</a:t>
            </a:r>
          </a:p>
          <a:p>
            <a:r>
              <a:rPr lang="en-US" sz="2800" dirty="0"/>
              <a:t>Voice sensors</a:t>
            </a:r>
            <a:endParaRPr lang="en-US" sz="2400" dirty="0"/>
          </a:p>
          <a:p>
            <a:endParaRPr lang="en-US" sz="2800" dirty="0"/>
          </a:p>
        </p:txBody>
      </p:sp>
    </p:spTree>
    <p:extLst>
      <p:ext uri="{BB962C8B-B14F-4D97-AF65-F5344CB8AC3E}">
        <p14:creationId xmlns:p14="http://schemas.microsoft.com/office/powerpoint/2010/main" val="2961300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D234-8D32-7F4C-9505-3D6CA34C8C4F}"/>
              </a:ext>
            </a:extLst>
          </p:cNvPr>
          <p:cNvSpPr>
            <a:spLocks noGrp="1"/>
          </p:cNvSpPr>
          <p:nvPr>
            <p:ph type="title"/>
          </p:nvPr>
        </p:nvSpPr>
        <p:spPr>
          <a:xfrm>
            <a:off x="1735374" y="162911"/>
            <a:ext cx="9603275" cy="1049235"/>
          </a:xfrm>
        </p:spPr>
        <p:txBody>
          <a:bodyPr/>
          <a:lstStyle/>
          <a:p>
            <a:r>
              <a:rPr lang="en-US" dirty="0"/>
              <a:t>What are (some) </a:t>
            </a:r>
            <a:br>
              <a:rPr lang="en-US" dirty="0"/>
            </a:br>
            <a:r>
              <a:rPr lang="en-US" dirty="0"/>
              <a:t>of the questions</a:t>
            </a:r>
          </a:p>
        </p:txBody>
      </p:sp>
      <p:sp>
        <p:nvSpPr>
          <p:cNvPr id="3" name="Content Placeholder 2">
            <a:extLst>
              <a:ext uri="{FF2B5EF4-FFF2-40B4-BE49-F238E27FC236}">
                <a16:creationId xmlns:a16="http://schemas.microsoft.com/office/drawing/2014/main" id="{A88D38FC-8BD1-104D-A780-442931EADC37}"/>
              </a:ext>
            </a:extLst>
          </p:cNvPr>
          <p:cNvSpPr>
            <a:spLocks noGrp="1"/>
          </p:cNvSpPr>
          <p:nvPr>
            <p:ph idx="1"/>
          </p:nvPr>
        </p:nvSpPr>
        <p:spPr>
          <a:xfrm>
            <a:off x="1638303" y="1535659"/>
            <a:ext cx="10227876" cy="5032971"/>
          </a:xfrm>
        </p:spPr>
        <p:txBody>
          <a:bodyPr>
            <a:normAutofit/>
          </a:bodyPr>
          <a:lstStyle/>
          <a:p>
            <a:pPr>
              <a:lnSpc>
                <a:spcPct val="120000"/>
              </a:lnSpc>
              <a:spcBef>
                <a:spcPts val="0"/>
              </a:spcBef>
            </a:pPr>
            <a:r>
              <a:rPr lang="en-US" sz="2800" dirty="0">
                <a:solidFill>
                  <a:schemeClr val="tx1">
                    <a:lumMod val="85000"/>
                    <a:lumOff val="15000"/>
                  </a:schemeClr>
                </a:solidFill>
              </a:rPr>
              <a:t>Transform data into duration </a:t>
            </a:r>
          </a:p>
          <a:p>
            <a:pPr lvl="1">
              <a:lnSpc>
                <a:spcPct val="120000"/>
              </a:lnSpc>
              <a:spcBef>
                <a:spcPts val="0"/>
              </a:spcBef>
            </a:pPr>
            <a:r>
              <a:rPr lang="en-US" sz="2400" dirty="0">
                <a:solidFill>
                  <a:schemeClr val="tx1">
                    <a:lumMod val="85000"/>
                    <a:lumOff val="15000"/>
                  </a:schemeClr>
                </a:solidFill>
              </a:rPr>
              <a:t>badge read times (duration)</a:t>
            </a:r>
          </a:p>
          <a:p>
            <a:pPr>
              <a:lnSpc>
                <a:spcPct val="120000"/>
              </a:lnSpc>
              <a:spcBef>
                <a:spcPts val="0"/>
              </a:spcBef>
            </a:pPr>
            <a:r>
              <a:rPr lang="en-US" sz="2800" dirty="0">
                <a:solidFill>
                  <a:schemeClr val="tx1">
                    <a:lumMod val="85000"/>
                    <a:lumOff val="15000"/>
                  </a:schemeClr>
                </a:solidFill>
              </a:rPr>
              <a:t>Who interacted with whom</a:t>
            </a:r>
          </a:p>
          <a:p>
            <a:pPr lvl="1">
              <a:lnSpc>
                <a:spcPct val="120000"/>
              </a:lnSpc>
              <a:spcBef>
                <a:spcPts val="0"/>
              </a:spcBef>
            </a:pPr>
            <a:r>
              <a:rPr lang="en-US" sz="2400" dirty="0">
                <a:solidFill>
                  <a:schemeClr val="tx1">
                    <a:lumMod val="85000"/>
                    <a:lumOff val="15000"/>
                  </a:schemeClr>
                </a:solidFill>
              </a:rPr>
              <a:t>Distribution of attendee proximity and duration</a:t>
            </a:r>
          </a:p>
          <a:p>
            <a:pPr lvl="1">
              <a:lnSpc>
                <a:spcPct val="120000"/>
              </a:lnSpc>
              <a:spcBef>
                <a:spcPts val="0"/>
              </a:spcBef>
            </a:pPr>
            <a:r>
              <a:rPr lang="en-US" sz="2400" dirty="0">
                <a:solidFill>
                  <a:schemeClr val="tx1">
                    <a:lumMod val="85000"/>
                    <a:lumOff val="15000"/>
                  </a:schemeClr>
                </a:solidFill>
              </a:rPr>
              <a:t>Determine small groups conversing?</a:t>
            </a:r>
          </a:p>
          <a:p>
            <a:pPr>
              <a:lnSpc>
                <a:spcPct val="120000"/>
              </a:lnSpc>
              <a:spcBef>
                <a:spcPts val="0"/>
              </a:spcBef>
            </a:pPr>
            <a:r>
              <a:rPr lang="en-US" sz="2800" dirty="0">
                <a:solidFill>
                  <a:schemeClr val="tx1">
                    <a:lumMod val="85000"/>
                    <a:lumOff val="15000"/>
                  </a:schemeClr>
                </a:solidFill>
              </a:rPr>
              <a:t>Who attended which breakout sessions?</a:t>
            </a:r>
          </a:p>
          <a:p>
            <a:pPr lvl="1">
              <a:lnSpc>
                <a:spcPct val="120000"/>
              </a:lnSpc>
              <a:spcBef>
                <a:spcPts val="0"/>
              </a:spcBef>
            </a:pPr>
            <a:r>
              <a:rPr lang="en-US" sz="2400" dirty="0">
                <a:solidFill>
                  <a:schemeClr val="tx1">
                    <a:lumMod val="85000"/>
                    <a:lumOff val="15000"/>
                  </a:schemeClr>
                </a:solidFill>
              </a:rPr>
              <a:t>Determine how someone’s field/area of interest (connection to initial survey)</a:t>
            </a:r>
          </a:p>
          <a:p>
            <a:pPr lvl="1">
              <a:lnSpc>
                <a:spcPct val="120000"/>
              </a:lnSpc>
              <a:spcBef>
                <a:spcPts val="0"/>
              </a:spcBef>
            </a:pPr>
            <a:r>
              <a:rPr lang="en-US" sz="2400" dirty="0">
                <a:solidFill>
                  <a:schemeClr val="tx1">
                    <a:lumMod val="85000"/>
                    <a:lumOff val="15000"/>
                  </a:schemeClr>
                </a:solidFill>
              </a:rPr>
              <a:t>Where they are from (survey data) </a:t>
            </a:r>
          </a:p>
          <a:p>
            <a:pPr lvl="1">
              <a:lnSpc>
                <a:spcPct val="120000"/>
              </a:lnSpc>
              <a:spcBef>
                <a:spcPts val="0"/>
              </a:spcBef>
            </a:pPr>
            <a:r>
              <a:rPr lang="en-US" sz="2400" dirty="0">
                <a:solidFill>
                  <a:schemeClr val="tx1">
                    <a:lumMod val="85000"/>
                    <a:lumOff val="15000"/>
                  </a:schemeClr>
                </a:solidFill>
              </a:rPr>
              <a:t>Where they went to during the Un-Meeting and what topics were attended</a:t>
            </a:r>
          </a:p>
        </p:txBody>
      </p:sp>
      <p:pic>
        <p:nvPicPr>
          <p:cNvPr id="4" name="Picture 3">
            <a:extLst>
              <a:ext uri="{FF2B5EF4-FFF2-40B4-BE49-F238E27FC236}">
                <a16:creationId xmlns:a16="http://schemas.microsoft.com/office/drawing/2014/main" id="{8E5D9E99-3D70-1E42-B2C4-7F0269CF70D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spTree>
    <p:extLst>
      <p:ext uri="{BB962C8B-B14F-4D97-AF65-F5344CB8AC3E}">
        <p14:creationId xmlns:p14="http://schemas.microsoft.com/office/powerpoint/2010/main" val="360563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7DA7-6F2A-5648-BFE1-ABEDF6FECEB9}"/>
              </a:ext>
            </a:extLst>
          </p:cNvPr>
          <p:cNvSpPr>
            <a:spLocks noGrp="1"/>
          </p:cNvSpPr>
          <p:nvPr>
            <p:ph type="title"/>
          </p:nvPr>
        </p:nvSpPr>
        <p:spPr>
          <a:xfrm>
            <a:off x="1797019" y="96443"/>
            <a:ext cx="9603275" cy="1049235"/>
          </a:xfrm>
        </p:spPr>
        <p:txBody>
          <a:bodyPr/>
          <a:lstStyle/>
          <a:p>
            <a:r>
              <a:rPr lang="en-US" dirty="0"/>
              <a:t>Data</a:t>
            </a:r>
          </a:p>
        </p:txBody>
      </p:sp>
      <p:sp>
        <p:nvSpPr>
          <p:cNvPr id="3" name="Content Placeholder 2">
            <a:extLst>
              <a:ext uri="{FF2B5EF4-FFF2-40B4-BE49-F238E27FC236}">
                <a16:creationId xmlns:a16="http://schemas.microsoft.com/office/drawing/2014/main" id="{77634519-1E8C-6E4B-BC8B-3876CFB9FCB9}"/>
              </a:ext>
            </a:extLst>
          </p:cNvPr>
          <p:cNvSpPr>
            <a:spLocks noGrp="1"/>
          </p:cNvSpPr>
          <p:nvPr>
            <p:ph idx="1"/>
          </p:nvPr>
        </p:nvSpPr>
        <p:spPr>
          <a:xfrm>
            <a:off x="1797019" y="1743357"/>
            <a:ext cx="9798351" cy="4657442"/>
          </a:xfrm>
        </p:spPr>
        <p:txBody>
          <a:bodyPr>
            <a:normAutofit/>
          </a:bodyPr>
          <a:lstStyle/>
          <a:p>
            <a:r>
              <a:rPr lang="en-US" sz="2400" dirty="0"/>
              <a:t>GITHUB </a:t>
            </a:r>
            <a:r>
              <a:rPr lang="en-US" sz="2400" dirty="0">
                <a:hlinkClick r:id="rId2"/>
              </a:rPr>
              <a:t>https://github.com/HumanDynamics/openbadge-analysis-examples</a:t>
            </a:r>
          </a:p>
          <a:p>
            <a:r>
              <a:rPr lang="en-US" sz="2400" dirty="0"/>
              <a:t>Information </a:t>
            </a:r>
            <a:r>
              <a:rPr lang="en-US" sz="2400" dirty="0">
                <a:hlinkClick r:id="rId3"/>
              </a:rPr>
              <a:t>https://groups.google.com/forum/?utm_medium=email&amp;utm_source=footer#!forum/rhythm-badges</a:t>
            </a:r>
            <a:endParaRPr lang="en-US" sz="2400" dirty="0"/>
          </a:p>
          <a:p>
            <a:r>
              <a:rPr lang="en-US" sz="2400" dirty="0"/>
              <a:t>PI and Beacon addresses </a:t>
            </a:r>
            <a:r>
              <a:rPr lang="en-US" sz="2400" dirty="0">
                <a:hlinkClick r:id="rId4"/>
              </a:rPr>
              <a:t>https://rochester.app.box.com/file/467034320668</a:t>
            </a:r>
            <a:endParaRPr lang="en-US" sz="2400" dirty="0"/>
          </a:p>
          <a:p>
            <a:r>
              <a:rPr lang="en-US" sz="2400" dirty="0"/>
              <a:t>CLIC Data</a:t>
            </a:r>
          </a:p>
          <a:p>
            <a:pPr marL="0" indent="0">
              <a:buNone/>
            </a:pPr>
            <a:r>
              <a:rPr lang="en-US" sz="2400" dirty="0"/>
              <a:t>  </a:t>
            </a:r>
            <a:r>
              <a:rPr lang="en-US" sz="2400" dirty="0">
                <a:hlinkClick r:id="rId5"/>
              </a:rPr>
              <a:t>https://rochester.box.com/s/qczzutsvlpehjuodrmzrqiupcssuns28</a:t>
            </a:r>
            <a:endParaRPr lang="en-US" sz="2400" dirty="0"/>
          </a:p>
          <a:p>
            <a:r>
              <a:rPr lang="en-US" sz="2400" dirty="0"/>
              <a:t>Attendee information - </a:t>
            </a:r>
            <a:r>
              <a:rPr lang="en-US" sz="2400" dirty="0">
                <a:solidFill>
                  <a:srgbClr val="FFFF00"/>
                </a:solidFill>
              </a:rPr>
              <a:t>link</a:t>
            </a:r>
          </a:p>
        </p:txBody>
      </p:sp>
      <p:pic>
        <p:nvPicPr>
          <p:cNvPr id="4" name="Picture 3">
            <a:extLst>
              <a:ext uri="{FF2B5EF4-FFF2-40B4-BE49-F238E27FC236}">
                <a16:creationId xmlns:a16="http://schemas.microsoft.com/office/drawing/2014/main" id="{B0ABA5F0-2CC9-4D40-9DD6-85F4A183F0C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spTree>
    <p:extLst>
      <p:ext uri="{BB962C8B-B14F-4D97-AF65-F5344CB8AC3E}">
        <p14:creationId xmlns:p14="http://schemas.microsoft.com/office/powerpoint/2010/main" val="31731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7F84-7B07-CD47-BB59-77283BADC59A}"/>
              </a:ext>
            </a:extLst>
          </p:cNvPr>
          <p:cNvSpPr>
            <a:spLocks noGrp="1"/>
          </p:cNvSpPr>
          <p:nvPr>
            <p:ph type="title"/>
          </p:nvPr>
        </p:nvSpPr>
        <p:spPr/>
        <p:txBody>
          <a:bodyPr/>
          <a:lstStyle/>
          <a:p>
            <a:r>
              <a:rPr lang="en-US" dirty="0" err="1"/>
              <a:t>Addn’l</a:t>
            </a:r>
            <a:r>
              <a:rPr lang="en-US"/>
              <a:t> Resources</a:t>
            </a:r>
            <a:endParaRPr lang="en-US" dirty="0"/>
          </a:p>
        </p:txBody>
      </p:sp>
      <p:sp>
        <p:nvSpPr>
          <p:cNvPr id="3" name="Content Placeholder 2">
            <a:extLst>
              <a:ext uri="{FF2B5EF4-FFF2-40B4-BE49-F238E27FC236}">
                <a16:creationId xmlns:a16="http://schemas.microsoft.com/office/drawing/2014/main" id="{A234B054-C79F-324B-A23E-3B76ED69ACA6}"/>
              </a:ext>
            </a:extLst>
          </p:cNvPr>
          <p:cNvSpPr>
            <a:spLocks noGrp="1"/>
          </p:cNvSpPr>
          <p:nvPr>
            <p:ph idx="1"/>
          </p:nvPr>
        </p:nvSpPr>
        <p:spPr>
          <a:xfrm>
            <a:off x="1797019" y="2015732"/>
            <a:ext cx="9603275" cy="4501800"/>
          </a:xfrm>
        </p:spPr>
        <p:txBody>
          <a:bodyPr>
            <a:normAutofit/>
          </a:bodyPr>
          <a:lstStyle/>
          <a:p>
            <a:pPr>
              <a:lnSpc>
                <a:spcPct val="100000"/>
              </a:lnSpc>
            </a:pPr>
            <a:r>
              <a:rPr lang="en-US" sz="2400" dirty="0">
                <a:hlinkClick r:id="rId2"/>
              </a:rPr>
              <a:t>https://www.media.mit.edu/posts/rhythm-badge/</a:t>
            </a:r>
            <a:endParaRPr lang="en-US" sz="2400" dirty="0"/>
          </a:p>
          <a:p>
            <a:pPr>
              <a:lnSpc>
                <a:spcPct val="100000"/>
              </a:lnSpc>
            </a:pPr>
            <a:r>
              <a:rPr lang="en-US" sz="2400" dirty="0"/>
              <a:t>Lederman O, </a:t>
            </a:r>
            <a:r>
              <a:rPr lang="en-US" sz="2400" dirty="0" err="1"/>
              <a:t>Calacci</a:t>
            </a:r>
            <a:r>
              <a:rPr lang="en-US" sz="2400" dirty="0"/>
              <a:t> D, </a:t>
            </a:r>
            <a:r>
              <a:rPr lang="en-US" sz="2400" dirty="0" err="1"/>
              <a:t>MacMullen</a:t>
            </a:r>
            <a:r>
              <a:rPr lang="en-US" sz="2400" dirty="0"/>
              <a:t> A, </a:t>
            </a:r>
            <a:r>
              <a:rPr lang="en-US" sz="2400" dirty="0" err="1"/>
              <a:t>Fehder</a:t>
            </a:r>
            <a:r>
              <a:rPr lang="en-US" sz="2400" dirty="0"/>
              <a:t> DC, Murray FE, </a:t>
            </a:r>
            <a:r>
              <a:rPr lang="en-US" sz="2400" dirty="0" err="1"/>
              <a:t>Sandy'Pentland</a:t>
            </a:r>
            <a:r>
              <a:rPr lang="en-US" sz="2400" dirty="0"/>
              <a:t> A. Open Badges: A Low-Cost Toolkit for Measuring Team Communication and Dynamics. </a:t>
            </a:r>
            <a:r>
              <a:rPr lang="en-US" sz="2400" i="1" dirty="0" err="1"/>
              <a:t>arXiv</a:t>
            </a:r>
            <a:r>
              <a:rPr lang="en-US" sz="2400" i="1" dirty="0"/>
              <a:t> preprint arXiv:1710.01842. </a:t>
            </a:r>
            <a:r>
              <a:rPr lang="en-US" sz="2400" dirty="0"/>
              <a:t>2017.</a:t>
            </a:r>
            <a:endParaRPr lang="en-US" sz="2400" dirty="0">
              <a:hlinkClick r:id="rId3"/>
            </a:endParaRPr>
          </a:p>
          <a:p>
            <a:pPr>
              <a:lnSpc>
                <a:spcPct val="100000"/>
              </a:lnSpc>
            </a:pPr>
            <a:r>
              <a:rPr lang="en-US" sz="2400" dirty="0">
                <a:hlinkClick r:id="rId3"/>
              </a:rPr>
              <a:t>https://github.com/HumanDynamics/openbadge-analysis-examples</a:t>
            </a:r>
            <a:endParaRPr lang="en-US" sz="2400" dirty="0"/>
          </a:p>
          <a:p>
            <a:pPr>
              <a:lnSpc>
                <a:spcPct val="100000"/>
              </a:lnSpc>
            </a:pPr>
            <a:r>
              <a:rPr lang="en-US" sz="2400" dirty="0">
                <a:hlinkClick r:id="rId4"/>
              </a:rPr>
              <a:t>https://github.com/HumanDynamics/openbadge-analysis-examples/commit/a7d5e097e22bb94e52b28e21c4d4976d740b1fd5</a:t>
            </a:r>
            <a:endParaRPr lang="en-US" sz="2400" dirty="0"/>
          </a:p>
          <a:p>
            <a:pPr>
              <a:lnSpc>
                <a:spcPct val="100000"/>
              </a:lnSpc>
            </a:pPr>
            <a:r>
              <a:rPr lang="en-US" sz="2400" dirty="0">
                <a:hlinkClick r:id="rId5"/>
              </a:rPr>
              <a:t>https://github.com/HumanDynamics/openbadge-analysis-examples/blob/master/notebooks/hub_proximity_example.ipynb</a:t>
            </a:r>
            <a:endParaRPr lang="en-US" sz="2400" dirty="0"/>
          </a:p>
          <a:p>
            <a:endParaRPr lang="en-US" sz="2400" dirty="0"/>
          </a:p>
        </p:txBody>
      </p:sp>
      <p:pic>
        <p:nvPicPr>
          <p:cNvPr id="4" name="Picture 3">
            <a:extLst>
              <a:ext uri="{FF2B5EF4-FFF2-40B4-BE49-F238E27FC236}">
                <a16:creationId xmlns:a16="http://schemas.microsoft.com/office/drawing/2014/main" id="{7DB0508F-2A79-F348-9FF9-4C47F6293DC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spTree>
    <p:extLst>
      <p:ext uri="{BB962C8B-B14F-4D97-AF65-F5344CB8AC3E}">
        <p14:creationId xmlns:p14="http://schemas.microsoft.com/office/powerpoint/2010/main" val="75570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A9D8-DF91-0A44-A427-C4B64261810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576D53B9-8AB1-C142-BC00-0B3E45550560}"/>
              </a:ext>
            </a:extLst>
          </p:cNvPr>
          <p:cNvSpPr>
            <a:spLocks noGrp="1"/>
          </p:cNvSpPr>
          <p:nvPr>
            <p:ph idx="1"/>
          </p:nvPr>
        </p:nvSpPr>
        <p:spPr>
          <a:xfrm>
            <a:off x="5444359" y="1460938"/>
            <a:ext cx="5909444" cy="5289818"/>
          </a:xfrm>
        </p:spPr>
        <p:txBody>
          <a:bodyPr>
            <a:normAutofit/>
          </a:bodyPr>
          <a:lstStyle/>
          <a:p>
            <a:pPr marL="0" lvl="0" indent="0">
              <a:spcBef>
                <a:spcPts val="0"/>
              </a:spcBef>
              <a:buNone/>
              <a:defRPr/>
            </a:pPr>
            <a:r>
              <a:rPr lang="en-US" i="1" dirty="0">
                <a:solidFill>
                  <a:schemeClr val="tx1">
                    <a:lumMod val="85000"/>
                    <a:lumOff val="15000"/>
                  </a:schemeClr>
                </a:solidFill>
              </a:rPr>
              <a:t>Martin S. </a:t>
            </a:r>
            <a:r>
              <a:rPr lang="en-US" i="1" dirty="0" err="1">
                <a:solidFill>
                  <a:schemeClr val="tx1">
                    <a:lumMod val="85000"/>
                    <a:lumOff val="15000"/>
                  </a:schemeClr>
                </a:solidFill>
              </a:rPr>
              <a:t>Zand</a:t>
            </a:r>
            <a:r>
              <a:rPr lang="en-US" i="1" dirty="0">
                <a:solidFill>
                  <a:schemeClr val="tx1">
                    <a:lumMod val="85000"/>
                    <a:lumOff val="15000"/>
                  </a:schemeClr>
                </a:solidFill>
              </a:rPr>
              <a:t>, MD, PhD, </a:t>
            </a:r>
          </a:p>
          <a:p>
            <a:pPr marL="0" lvl="0" indent="0">
              <a:spcBef>
                <a:spcPts val="0"/>
              </a:spcBef>
              <a:buNone/>
              <a:defRPr/>
            </a:pPr>
            <a:r>
              <a:rPr lang="en-US" i="1" dirty="0">
                <a:solidFill>
                  <a:schemeClr val="tx1">
                    <a:lumMod val="85000"/>
                    <a:lumOff val="15000"/>
                  </a:schemeClr>
                </a:solidFill>
              </a:rPr>
              <a:t>CLIC Co-Director</a:t>
            </a:r>
          </a:p>
          <a:p>
            <a:pPr marL="0" lvl="0" indent="0">
              <a:spcBef>
                <a:spcPts val="0"/>
              </a:spcBef>
              <a:buNone/>
              <a:defRPr/>
            </a:pPr>
            <a:r>
              <a:rPr lang="en-US" i="1" dirty="0">
                <a:solidFill>
                  <a:srgbClr val="E7E6E6"/>
                </a:solidFill>
                <a:hlinkClick r:id="rId2"/>
              </a:rPr>
              <a:t>martin_zand@urmc.rochester.edu  </a:t>
            </a:r>
            <a:endParaRPr lang="en-US" i="1" dirty="0">
              <a:solidFill>
                <a:srgbClr val="E7E6E6"/>
              </a:solidFill>
            </a:endParaRPr>
          </a:p>
          <a:p>
            <a:pPr marL="0" lvl="0" indent="0">
              <a:spcBef>
                <a:spcPts val="0"/>
              </a:spcBef>
              <a:buNone/>
              <a:defRPr/>
            </a:pPr>
            <a:endParaRPr lang="en-US" i="1" dirty="0">
              <a:solidFill>
                <a:srgbClr val="E7E6E6"/>
              </a:solidFill>
            </a:endParaRPr>
          </a:p>
          <a:p>
            <a:pPr marL="0" lvl="0" indent="0">
              <a:spcBef>
                <a:spcPts val="0"/>
              </a:spcBef>
              <a:buNone/>
              <a:defRPr/>
            </a:pPr>
            <a:endParaRPr lang="en-US" i="1" dirty="0">
              <a:solidFill>
                <a:srgbClr val="E7E6E6"/>
              </a:solidFill>
            </a:endParaRPr>
          </a:p>
          <a:p>
            <a:pPr marL="0" lvl="0" indent="0">
              <a:spcBef>
                <a:spcPts val="0"/>
              </a:spcBef>
              <a:buNone/>
              <a:defRPr/>
            </a:pPr>
            <a:r>
              <a:rPr lang="en-US" i="1" dirty="0">
                <a:solidFill>
                  <a:schemeClr val="tx1">
                    <a:lumMod val="85000"/>
                    <a:lumOff val="15000"/>
                  </a:schemeClr>
                </a:solidFill>
              </a:rPr>
              <a:t>Robert White, MS, </a:t>
            </a:r>
          </a:p>
          <a:p>
            <a:pPr marL="0" lvl="0" indent="0">
              <a:spcBef>
                <a:spcPts val="0"/>
              </a:spcBef>
              <a:buNone/>
              <a:defRPr/>
            </a:pPr>
            <a:r>
              <a:rPr lang="en-US" i="1" dirty="0">
                <a:solidFill>
                  <a:schemeClr val="tx1">
                    <a:lumMod val="85000"/>
                    <a:lumOff val="15000"/>
                  </a:schemeClr>
                </a:solidFill>
              </a:rPr>
              <a:t>CLIC Associate Director</a:t>
            </a:r>
          </a:p>
          <a:p>
            <a:pPr marL="0" lvl="0" indent="0">
              <a:spcBef>
                <a:spcPts val="0"/>
              </a:spcBef>
              <a:buNone/>
              <a:defRPr/>
            </a:pPr>
            <a:r>
              <a:rPr lang="en-US" i="1" dirty="0">
                <a:solidFill>
                  <a:srgbClr val="E7E6E6"/>
                </a:solidFill>
                <a:hlinkClick r:id="rId3"/>
              </a:rPr>
              <a:t>robertj_white@urmc.rochester.edu  </a:t>
            </a:r>
            <a:endParaRPr lang="en-US" i="1" dirty="0">
              <a:solidFill>
                <a:srgbClr val="E7E6E6"/>
              </a:solidFill>
            </a:endParaRPr>
          </a:p>
          <a:p>
            <a:pPr marL="0" lvl="0" indent="0">
              <a:spcBef>
                <a:spcPts val="0"/>
              </a:spcBef>
              <a:buNone/>
              <a:defRPr/>
            </a:pPr>
            <a:endParaRPr lang="en-US" i="1" dirty="0">
              <a:solidFill>
                <a:srgbClr val="E7E6E6"/>
              </a:solidFill>
            </a:endParaRPr>
          </a:p>
          <a:p>
            <a:pPr marL="0" lvl="0" indent="0">
              <a:spcBef>
                <a:spcPts val="0"/>
              </a:spcBef>
              <a:buNone/>
              <a:defRPr/>
            </a:pPr>
            <a:endParaRPr lang="en-US" i="1" dirty="0">
              <a:solidFill>
                <a:srgbClr val="E7E6E6"/>
              </a:solidFill>
            </a:endParaRPr>
          </a:p>
          <a:p>
            <a:pPr marL="0" lvl="0" indent="0">
              <a:spcBef>
                <a:spcPts val="0"/>
              </a:spcBef>
              <a:buNone/>
              <a:defRPr/>
            </a:pPr>
            <a:r>
              <a:rPr lang="en-US" i="1" dirty="0">
                <a:solidFill>
                  <a:schemeClr val="tx1">
                    <a:lumMod val="85000"/>
                    <a:lumOff val="15000"/>
                  </a:schemeClr>
                </a:solidFill>
              </a:rPr>
              <a:t>Laura </a:t>
            </a:r>
            <a:r>
              <a:rPr lang="en-US" i="1" dirty="0" err="1">
                <a:solidFill>
                  <a:schemeClr val="tx1">
                    <a:lumMod val="85000"/>
                    <a:lumOff val="15000"/>
                  </a:schemeClr>
                </a:solidFill>
              </a:rPr>
              <a:t>Sugarwala</a:t>
            </a:r>
            <a:r>
              <a:rPr lang="en-US" i="1" dirty="0">
                <a:solidFill>
                  <a:schemeClr val="tx1">
                    <a:lumMod val="85000"/>
                    <a:lumOff val="15000"/>
                  </a:schemeClr>
                </a:solidFill>
              </a:rPr>
              <a:t>, MBA, RDN </a:t>
            </a:r>
          </a:p>
          <a:p>
            <a:pPr marL="0" lvl="0" indent="0">
              <a:spcBef>
                <a:spcPts val="0"/>
              </a:spcBef>
              <a:buNone/>
              <a:defRPr/>
            </a:pPr>
            <a:r>
              <a:rPr lang="en-US" i="1" dirty="0">
                <a:solidFill>
                  <a:schemeClr val="tx1">
                    <a:lumMod val="85000"/>
                    <a:lumOff val="15000"/>
                  </a:schemeClr>
                </a:solidFill>
              </a:rPr>
              <a:t>CLIC Sr. Engagement Manager</a:t>
            </a:r>
          </a:p>
          <a:p>
            <a:pPr marL="0" lvl="0" indent="0">
              <a:spcBef>
                <a:spcPts val="0"/>
              </a:spcBef>
              <a:buNone/>
              <a:defRPr/>
            </a:pPr>
            <a:r>
              <a:rPr lang="en-US" i="1" dirty="0">
                <a:solidFill>
                  <a:srgbClr val="E7E6E6"/>
                </a:solidFill>
                <a:hlinkClick r:id="rId4"/>
              </a:rPr>
              <a:t>laura_sugarwala@urmc.rochester.edu</a:t>
            </a:r>
            <a:endParaRPr lang="en-US" i="1" dirty="0">
              <a:solidFill>
                <a:srgbClr val="E7E6E6"/>
              </a:solidFill>
            </a:endParaRPr>
          </a:p>
          <a:p>
            <a:pPr marL="0" lvl="0" indent="0">
              <a:spcBef>
                <a:spcPts val="0"/>
              </a:spcBef>
              <a:buNone/>
              <a:defRPr/>
            </a:pPr>
            <a:endParaRPr lang="en-US" i="1" dirty="0">
              <a:solidFill>
                <a:srgbClr val="E7E6E6"/>
              </a:solidFill>
            </a:endParaRPr>
          </a:p>
        </p:txBody>
      </p:sp>
      <p:pic>
        <p:nvPicPr>
          <p:cNvPr id="5" name="Picture 4">
            <a:extLst>
              <a:ext uri="{FF2B5EF4-FFF2-40B4-BE49-F238E27FC236}">
                <a16:creationId xmlns:a16="http://schemas.microsoft.com/office/drawing/2014/main" id="{530891C6-9CA5-F94E-A974-7605424D0F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07136" y="1280316"/>
            <a:ext cx="1397876" cy="1711193"/>
          </a:xfrm>
          <a:prstGeom prst="rect">
            <a:avLst/>
          </a:prstGeom>
        </p:spPr>
      </p:pic>
      <p:pic>
        <p:nvPicPr>
          <p:cNvPr id="7" name="Picture 6">
            <a:extLst>
              <a:ext uri="{FF2B5EF4-FFF2-40B4-BE49-F238E27FC236}">
                <a16:creationId xmlns:a16="http://schemas.microsoft.com/office/drawing/2014/main" id="{75947451-7CE6-B94D-AA83-E5746F9E2FD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107136" y="3169000"/>
            <a:ext cx="1397876" cy="1711193"/>
          </a:xfrm>
          <a:prstGeom prst="rect">
            <a:avLst/>
          </a:prstGeom>
        </p:spPr>
      </p:pic>
      <p:pic>
        <p:nvPicPr>
          <p:cNvPr id="9" name="Picture 8">
            <a:extLst>
              <a:ext uri="{FF2B5EF4-FFF2-40B4-BE49-F238E27FC236}">
                <a16:creationId xmlns:a16="http://schemas.microsoft.com/office/drawing/2014/main" id="{93C812F6-FF22-1A41-A7E8-43402C1D468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107136" y="5057684"/>
            <a:ext cx="1397876" cy="1711193"/>
          </a:xfrm>
          <a:prstGeom prst="rect">
            <a:avLst/>
          </a:prstGeom>
        </p:spPr>
      </p:pic>
    </p:spTree>
    <p:extLst>
      <p:ext uri="{BB962C8B-B14F-4D97-AF65-F5344CB8AC3E}">
        <p14:creationId xmlns:p14="http://schemas.microsoft.com/office/powerpoint/2010/main" val="1933513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56E-4247-244B-AA1A-FCE3B25FF86E}"/>
              </a:ext>
            </a:extLst>
          </p:cNvPr>
          <p:cNvSpPr>
            <a:spLocks noGrp="1"/>
          </p:cNvSpPr>
          <p:nvPr>
            <p:ph type="title"/>
          </p:nvPr>
        </p:nvSpPr>
        <p:spPr>
          <a:xfrm>
            <a:off x="1849622" y="300460"/>
            <a:ext cx="9988940" cy="1302309"/>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US" spc="300" dirty="0"/>
              <a:t>What types of meetings BEST lead to lasting scientific collaborations?</a:t>
            </a:r>
          </a:p>
        </p:txBody>
      </p:sp>
      <p:sp>
        <p:nvSpPr>
          <p:cNvPr id="3" name="Content Placeholder 2">
            <a:extLst>
              <a:ext uri="{FF2B5EF4-FFF2-40B4-BE49-F238E27FC236}">
                <a16:creationId xmlns:a16="http://schemas.microsoft.com/office/drawing/2014/main" id="{0C6723E4-A8E6-1442-86A2-C8D88F216F80}"/>
              </a:ext>
            </a:extLst>
          </p:cNvPr>
          <p:cNvSpPr>
            <a:spLocks noGrp="1"/>
          </p:cNvSpPr>
          <p:nvPr>
            <p:ph idx="1"/>
          </p:nvPr>
        </p:nvSpPr>
        <p:spPr>
          <a:xfrm>
            <a:off x="1797018" y="2015733"/>
            <a:ext cx="9364647" cy="552370"/>
          </a:xfrm>
        </p:spPr>
        <p:txBody>
          <a:bodyPr>
            <a:normAutofit fontScale="92500" lnSpcReduction="10000"/>
          </a:bodyPr>
          <a:lstStyle/>
          <a:p>
            <a:pPr marL="0" indent="0">
              <a:buNone/>
            </a:pPr>
            <a:r>
              <a:rPr lang="en-US" sz="2800" dirty="0"/>
              <a:t>                Standard                versus 		Un-meetings</a:t>
            </a:r>
          </a:p>
          <a:p>
            <a:endParaRPr lang="en-US" sz="2800" dirty="0"/>
          </a:p>
        </p:txBody>
      </p:sp>
      <p:pic>
        <p:nvPicPr>
          <p:cNvPr id="5" name="Picture 4">
            <a:extLst>
              <a:ext uri="{FF2B5EF4-FFF2-40B4-BE49-F238E27FC236}">
                <a16:creationId xmlns:a16="http://schemas.microsoft.com/office/drawing/2014/main" id="{330ACF6A-4805-3740-AB32-480769710A36}"/>
              </a:ext>
            </a:extLst>
          </p:cNvPr>
          <p:cNvPicPr>
            <a:picLocks noChangeAspect="1"/>
          </p:cNvPicPr>
          <p:nvPr/>
        </p:nvPicPr>
        <p:blipFill>
          <a:blip r:embed="rId2"/>
          <a:stretch>
            <a:fillRect/>
          </a:stretch>
        </p:blipFill>
        <p:spPr>
          <a:xfrm>
            <a:off x="1877384" y="2694561"/>
            <a:ext cx="4412357" cy="2938699"/>
          </a:xfrm>
          <a:prstGeom prst="rect">
            <a:avLst/>
          </a:prstGeom>
        </p:spPr>
      </p:pic>
      <p:pic>
        <p:nvPicPr>
          <p:cNvPr id="6" name="Picture 5">
            <a:extLst>
              <a:ext uri="{FF2B5EF4-FFF2-40B4-BE49-F238E27FC236}">
                <a16:creationId xmlns:a16="http://schemas.microsoft.com/office/drawing/2014/main" id="{AF672CBF-E456-BB4C-828B-B865587CD14D}"/>
              </a:ext>
            </a:extLst>
          </p:cNvPr>
          <p:cNvPicPr>
            <a:picLocks noChangeAspect="1"/>
          </p:cNvPicPr>
          <p:nvPr/>
        </p:nvPicPr>
        <p:blipFill>
          <a:blip r:embed="rId3"/>
          <a:stretch>
            <a:fillRect/>
          </a:stretch>
        </p:blipFill>
        <p:spPr>
          <a:xfrm>
            <a:off x="6739847" y="2688260"/>
            <a:ext cx="4421818" cy="2945000"/>
          </a:xfrm>
          <a:prstGeom prst="rect">
            <a:avLst/>
          </a:prstGeom>
        </p:spPr>
      </p:pic>
    </p:spTree>
    <p:extLst>
      <p:ext uri="{BB962C8B-B14F-4D97-AF65-F5344CB8AC3E}">
        <p14:creationId xmlns:p14="http://schemas.microsoft.com/office/powerpoint/2010/main" val="157806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CD655-3A40-394A-ACFC-AE765D42EFE8}"/>
              </a:ext>
            </a:extLst>
          </p:cNvPr>
          <p:cNvSpPr>
            <a:spLocks noGrp="1"/>
          </p:cNvSpPr>
          <p:nvPr>
            <p:ph idx="1"/>
          </p:nvPr>
        </p:nvSpPr>
        <p:spPr>
          <a:xfrm>
            <a:off x="1232814" y="1950777"/>
            <a:ext cx="9603275" cy="4366517"/>
          </a:xfrm>
        </p:spPr>
        <p:txBody>
          <a:bodyPr>
            <a:normAutofit lnSpcReduction="10000"/>
          </a:bodyPr>
          <a:lstStyle/>
          <a:p>
            <a:pPr marL="914400" lvl="1" indent="-457200">
              <a:lnSpc>
                <a:spcPct val="100000"/>
              </a:lnSpc>
              <a:spcBef>
                <a:spcPts val="0"/>
              </a:spcBef>
              <a:buFont typeface="Arial" charset="0"/>
              <a:buChar char="•"/>
              <a:defRPr/>
            </a:pPr>
            <a:r>
              <a:rPr lang="en-US" sz="2800" dirty="0">
                <a:solidFill>
                  <a:schemeClr val="tx1">
                    <a:lumMod val="85000"/>
                    <a:lumOff val="15000"/>
                  </a:schemeClr>
                </a:solidFill>
                <a:cs typeface="Arial" panose="020B0604020202020204" pitchFamily="34" charset="0"/>
              </a:rPr>
              <a:t>Center for Leading Innovation and Collaboration (CLIC)</a:t>
            </a:r>
          </a:p>
          <a:p>
            <a:pPr marL="1371600" lvl="2" indent="-457200">
              <a:lnSpc>
                <a:spcPct val="100000"/>
              </a:lnSpc>
              <a:buFont typeface="Arial" charset="0"/>
              <a:buChar char="•"/>
              <a:defRPr/>
            </a:pPr>
            <a:r>
              <a:rPr lang="en-US" sz="2800" dirty="0">
                <a:solidFill>
                  <a:schemeClr val="tx1">
                    <a:lumMod val="85000"/>
                    <a:lumOff val="15000"/>
                  </a:schemeClr>
                </a:solidFill>
                <a:cs typeface="Arial" panose="020B0604020202020204" pitchFamily="34" charset="0"/>
              </a:rPr>
              <a:t>Funded by the National Center for Advancing Translational Sciences (NCATS)</a:t>
            </a:r>
          </a:p>
          <a:p>
            <a:pPr marL="1371600" lvl="2" indent="-457200">
              <a:lnSpc>
                <a:spcPct val="100000"/>
              </a:lnSpc>
              <a:buFont typeface="Arial" charset="0"/>
              <a:buChar char="•"/>
              <a:defRPr/>
            </a:pPr>
            <a:endParaRPr lang="en-US" sz="2800" dirty="0">
              <a:solidFill>
                <a:schemeClr val="tx1">
                  <a:lumMod val="85000"/>
                  <a:lumOff val="15000"/>
                </a:schemeClr>
              </a:solidFill>
              <a:cs typeface="Arial" panose="020B0604020202020204" pitchFamily="34" charset="0"/>
            </a:endParaRPr>
          </a:p>
          <a:p>
            <a:pPr marL="914400" lvl="1" indent="-457200">
              <a:lnSpc>
                <a:spcPct val="100000"/>
              </a:lnSpc>
              <a:buFont typeface="Arial" charset="0"/>
              <a:buChar char="•"/>
              <a:defRPr/>
            </a:pPr>
            <a:r>
              <a:rPr lang="en-US" sz="2800" dirty="0">
                <a:solidFill>
                  <a:srgbClr val="C00000"/>
                </a:solidFill>
                <a:cs typeface="Arial" panose="020B0604020202020204" pitchFamily="34" charset="0"/>
                <a:hlinkClick r:id="rId2">
                  <a:extLst>
                    <a:ext uri="{A12FA001-AC4F-418D-AE19-62706E023703}">
                      <ahyp:hlinkClr xmlns:ahyp="http://schemas.microsoft.com/office/drawing/2018/hyperlinkcolor" val="tx"/>
                    </a:ext>
                  </a:extLst>
                </a:hlinkClick>
              </a:rPr>
              <a:t>Rhythm Badges</a:t>
            </a:r>
            <a:r>
              <a:rPr lang="en-US" sz="2800" dirty="0">
                <a:solidFill>
                  <a:srgbClr val="C0000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 </a:t>
            </a:r>
          </a:p>
          <a:p>
            <a:pPr marL="1371600" lvl="2" indent="-457200">
              <a:lnSpc>
                <a:spcPct val="100000"/>
              </a:lnSpc>
              <a:buFont typeface="Arial" charset="0"/>
              <a:buChar char="•"/>
              <a:defRPr/>
            </a:pPr>
            <a:r>
              <a:rPr lang="en-US" sz="2600" dirty="0">
                <a:solidFill>
                  <a:schemeClr val="tx1">
                    <a:lumMod val="85000"/>
                    <a:lumOff val="15000"/>
                  </a:schemeClr>
                </a:solidFill>
                <a:cs typeface="Arial" panose="020B0604020202020204" pitchFamily="34" charset="0"/>
              </a:rPr>
              <a:t>Human Dynamics Group</a:t>
            </a:r>
          </a:p>
          <a:p>
            <a:pPr marL="1371600" lvl="2" indent="-457200">
              <a:lnSpc>
                <a:spcPct val="100000"/>
              </a:lnSpc>
              <a:buFont typeface="Arial" charset="0"/>
              <a:buChar char="•"/>
              <a:defRPr/>
            </a:pPr>
            <a:r>
              <a:rPr lang="en-US" sz="2800" dirty="0">
                <a:solidFill>
                  <a:schemeClr val="tx1">
                    <a:lumMod val="85000"/>
                    <a:lumOff val="15000"/>
                  </a:schemeClr>
                </a:solidFill>
                <a:cs typeface="Arial" panose="020B0604020202020204" pitchFamily="34" charset="0"/>
              </a:rPr>
              <a:t>Expert - Oren Lederman PhD</a:t>
            </a:r>
          </a:p>
          <a:p>
            <a:pPr marL="1371600" lvl="2" indent="-457200">
              <a:lnSpc>
                <a:spcPct val="100000"/>
              </a:lnSpc>
              <a:buFont typeface="Arial" charset="0"/>
              <a:buChar char="•"/>
              <a:defRPr/>
            </a:pPr>
            <a:endParaRPr lang="en-US" sz="2800" dirty="0">
              <a:solidFill>
                <a:schemeClr val="tx1">
                  <a:lumMod val="85000"/>
                  <a:lumOff val="15000"/>
                </a:schemeClr>
              </a:solidFill>
              <a:cs typeface="Arial" panose="020B0604020202020204" pitchFamily="34" charset="0"/>
            </a:endParaRPr>
          </a:p>
          <a:p>
            <a:pPr marL="914400" lvl="1" indent="-457200">
              <a:lnSpc>
                <a:spcPct val="100000"/>
              </a:lnSpc>
              <a:buFont typeface="Arial" charset="0"/>
              <a:buChar char="•"/>
              <a:defRPr/>
            </a:pPr>
            <a:r>
              <a:rPr lang="en-US" sz="2600" dirty="0">
                <a:solidFill>
                  <a:schemeClr val="tx1">
                    <a:lumMod val="85000"/>
                    <a:lumOff val="15000"/>
                  </a:schemeClr>
                </a:solidFill>
                <a:cs typeface="Arial" panose="020B0604020202020204" pitchFamily="34" charset="0"/>
              </a:rPr>
              <a:t>University of Rochester </a:t>
            </a:r>
            <a:br>
              <a:rPr lang="en-US" sz="2600" dirty="0">
                <a:solidFill>
                  <a:schemeClr val="tx1">
                    <a:lumMod val="85000"/>
                    <a:lumOff val="15000"/>
                  </a:schemeClr>
                </a:solidFill>
                <a:cs typeface="Arial" panose="020B0604020202020204" pitchFamily="34" charset="0"/>
              </a:rPr>
            </a:br>
            <a:r>
              <a:rPr lang="en-US" sz="2600" dirty="0">
                <a:solidFill>
                  <a:schemeClr val="tx1">
                    <a:lumMod val="85000"/>
                    <a:lumOff val="15000"/>
                  </a:schemeClr>
                </a:solidFill>
                <a:cs typeface="Arial" panose="020B0604020202020204" pitchFamily="34" charset="0"/>
              </a:rPr>
              <a:t>RSRB STUDY00003597</a:t>
            </a:r>
          </a:p>
          <a:p>
            <a:endParaRPr lang="en-US" dirty="0">
              <a:solidFill>
                <a:schemeClr val="tx1">
                  <a:lumMod val="85000"/>
                  <a:lumOff val="15000"/>
                </a:schemeClr>
              </a:solidFill>
            </a:endParaRPr>
          </a:p>
        </p:txBody>
      </p:sp>
      <p:sp>
        <p:nvSpPr>
          <p:cNvPr id="5" name="Title 1">
            <a:extLst>
              <a:ext uri="{FF2B5EF4-FFF2-40B4-BE49-F238E27FC236}">
                <a16:creationId xmlns:a16="http://schemas.microsoft.com/office/drawing/2014/main" id="{85348134-F6FA-E248-B9E0-5BA6B6CF93EB}"/>
              </a:ext>
            </a:extLst>
          </p:cNvPr>
          <p:cNvSpPr txBox="1">
            <a:spLocks/>
          </p:cNvSpPr>
          <p:nvPr/>
        </p:nvSpPr>
        <p:spPr>
          <a:xfrm>
            <a:off x="1797017" y="324026"/>
            <a:ext cx="9603275"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Background</a:t>
            </a:r>
          </a:p>
        </p:txBody>
      </p:sp>
      <p:pic>
        <p:nvPicPr>
          <p:cNvPr id="6" name="Picture 5">
            <a:extLst>
              <a:ext uri="{FF2B5EF4-FFF2-40B4-BE49-F238E27FC236}">
                <a16:creationId xmlns:a16="http://schemas.microsoft.com/office/drawing/2014/main" id="{A243C157-F7CC-5E4F-8510-1A8F08C106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60035" y="3522872"/>
            <a:ext cx="4529389" cy="3499982"/>
          </a:xfrm>
          <a:prstGeom prst="rect">
            <a:avLst/>
          </a:prstGeom>
        </p:spPr>
      </p:pic>
      <p:pic>
        <p:nvPicPr>
          <p:cNvPr id="9" name="Picture 8">
            <a:extLst>
              <a:ext uri="{FF2B5EF4-FFF2-40B4-BE49-F238E27FC236}">
                <a16:creationId xmlns:a16="http://schemas.microsoft.com/office/drawing/2014/main" id="{CEAAAE1E-C19C-0445-A7A2-F0987F7626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275286" y="319231"/>
            <a:ext cx="4814138" cy="1253252"/>
          </a:xfrm>
          <a:prstGeom prst="rect">
            <a:avLst/>
          </a:prstGeom>
        </p:spPr>
      </p:pic>
    </p:spTree>
    <p:extLst>
      <p:ext uri="{BB962C8B-B14F-4D97-AF65-F5344CB8AC3E}">
        <p14:creationId xmlns:p14="http://schemas.microsoft.com/office/powerpoint/2010/main" val="38391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BA61-DE85-FC4A-A0F9-BBB0FB04FC57}"/>
              </a:ext>
            </a:extLst>
          </p:cNvPr>
          <p:cNvSpPr>
            <a:spLocks noGrp="1"/>
          </p:cNvSpPr>
          <p:nvPr>
            <p:ph type="title"/>
          </p:nvPr>
        </p:nvSpPr>
        <p:spPr>
          <a:xfrm>
            <a:off x="1774517" y="464850"/>
            <a:ext cx="9603275" cy="1049235"/>
          </a:xfrm>
        </p:spPr>
        <p:txBody>
          <a:bodyPr/>
          <a:lstStyle/>
          <a:p>
            <a:r>
              <a:rPr lang="en-US" dirty="0"/>
              <a:t>The “un-agenda”</a:t>
            </a:r>
          </a:p>
        </p:txBody>
      </p:sp>
      <p:pic>
        <p:nvPicPr>
          <p:cNvPr id="4" name="Picture 3">
            <a:extLst>
              <a:ext uri="{FF2B5EF4-FFF2-40B4-BE49-F238E27FC236}">
                <a16:creationId xmlns:a16="http://schemas.microsoft.com/office/drawing/2014/main" id="{26552632-638A-644F-8741-8EFC8AB6885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graphicFrame>
        <p:nvGraphicFramePr>
          <p:cNvPr id="6" name="Table 5">
            <a:extLst>
              <a:ext uri="{FF2B5EF4-FFF2-40B4-BE49-F238E27FC236}">
                <a16:creationId xmlns:a16="http://schemas.microsoft.com/office/drawing/2014/main" id="{7508C0D6-3363-C24C-B346-6551D164520C}"/>
              </a:ext>
            </a:extLst>
          </p:cNvPr>
          <p:cNvGraphicFramePr>
            <a:graphicFrameLocks noGrp="1"/>
          </p:cNvGraphicFramePr>
          <p:nvPr>
            <p:extLst>
              <p:ext uri="{D42A27DB-BD31-4B8C-83A1-F6EECF244321}">
                <p14:modId xmlns:p14="http://schemas.microsoft.com/office/powerpoint/2010/main" val="3677053781"/>
              </p:ext>
            </p:extLst>
          </p:nvPr>
        </p:nvGraphicFramePr>
        <p:xfrm>
          <a:off x="1774517" y="1678476"/>
          <a:ext cx="10183026" cy="4572000"/>
        </p:xfrm>
        <a:graphic>
          <a:graphicData uri="http://schemas.openxmlformats.org/drawingml/2006/table">
            <a:tbl>
              <a:tblPr firstRow="1" bandRow="1">
                <a:tableStyleId>{2D5ABB26-0587-4C30-8999-92F81FD0307C}</a:tableStyleId>
              </a:tblPr>
              <a:tblGrid>
                <a:gridCol w="1550574">
                  <a:extLst>
                    <a:ext uri="{9D8B030D-6E8A-4147-A177-3AD203B41FA5}">
                      <a16:colId xmlns:a16="http://schemas.microsoft.com/office/drawing/2014/main" val="3746483466"/>
                    </a:ext>
                  </a:extLst>
                </a:gridCol>
                <a:gridCol w="216131">
                  <a:extLst>
                    <a:ext uri="{9D8B030D-6E8A-4147-A177-3AD203B41FA5}">
                      <a16:colId xmlns:a16="http://schemas.microsoft.com/office/drawing/2014/main" val="69141068"/>
                    </a:ext>
                  </a:extLst>
                </a:gridCol>
                <a:gridCol w="8416321">
                  <a:extLst>
                    <a:ext uri="{9D8B030D-6E8A-4147-A177-3AD203B41FA5}">
                      <a16:colId xmlns:a16="http://schemas.microsoft.com/office/drawing/2014/main" val="3667330121"/>
                    </a:ext>
                  </a:extLst>
                </a:gridCol>
              </a:tblGrid>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7:45 AM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Registration/Networking/Breakfast</a:t>
                      </a:r>
                    </a:p>
                  </a:txBody>
                  <a:tcPr/>
                </a:tc>
                <a:extLst>
                  <a:ext uri="{0D108BD9-81ED-4DB2-BD59-A6C34878D82A}">
                    <a16:rowId xmlns:a16="http://schemas.microsoft.com/office/drawing/2014/main" val="1856472497"/>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8:30 AM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Welcome</a:t>
                      </a:r>
                      <a:r>
                        <a:rPr lang="en-US" sz="2400" baseline="0" dirty="0">
                          <a:solidFill>
                            <a:schemeClr val="tx1">
                              <a:lumMod val="75000"/>
                              <a:lumOff val="25000"/>
                            </a:schemeClr>
                          </a:solidFill>
                          <a:latin typeface="Helvetica" pitchFamily="2" charset="0"/>
                          <a:cs typeface="Arial" panose="020B0604020202020204" pitchFamily="34" charset="0"/>
                        </a:rPr>
                        <a:t> and Opening Remarks</a:t>
                      </a:r>
                      <a:endParaRPr lang="en-US" sz="2400" dirty="0">
                        <a:solidFill>
                          <a:schemeClr val="tx1">
                            <a:lumMod val="75000"/>
                            <a:lumOff val="25000"/>
                          </a:schemeClr>
                        </a:solidFill>
                        <a:latin typeface="Helvetica" pitchFamily="2" charset="0"/>
                        <a:cs typeface="Arial" panose="020B0604020202020204" pitchFamily="34" charset="0"/>
                      </a:endParaRPr>
                    </a:p>
                  </a:txBody>
                  <a:tcPr/>
                </a:tc>
                <a:extLst>
                  <a:ext uri="{0D108BD9-81ED-4DB2-BD59-A6C34878D82A}">
                    <a16:rowId xmlns:a16="http://schemas.microsoft.com/office/drawing/2014/main" val="2783249660"/>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8:45 AM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kumimoji="0" lang="en-US" sz="2400" b="0" i="0" u="none" strike="noStrike" kern="1200" cap="none" spc="0" normalizeH="0" baseline="0" noProof="0" dirty="0">
                          <a:ln>
                            <a:noFill/>
                          </a:ln>
                          <a:solidFill>
                            <a:schemeClr val="tx1">
                              <a:lumMod val="75000"/>
                              <a:lumOff val="25000"/>
                            </a:schemeClr>
                          </a:solidFill>
                          <a:effectLst/>
                          <a:uLnTx/>
                          <a:uFillTx/>
                          <a:latin typeface="Helvetica" pitchFamily="2" charset="0"/>
                          <a:ea typeface="Helvetica" charset="0"/>
                          <a:cs typeface="Arial" panose="020B0604020202020204" pitchFamily="34" charset="0"/>
                        </a:rPr>
                        <a:t>Framing the Issues:  4 slides x 4 minutes - no mercy (really)</a:t>
                      </a:r>
                      <a:endParaRPr lang="en-US" sz="2400" dirty="0">
                        <a:solidFill>
                          <a:schemeClr val="tx1">
                            <a:lumMod val="75000"/>
                            <a:lumOff val="25000"/>
                          </a:schemeClr>
                        </a:solidFill>
                        <a:latin typeface="Helvetica" pitchFamily="2" charset="0"/>
                        <a:cs typeface="Arial" panose="020B0604020202020204" pitchFamily="34" charset="0"/>
                      </a:endParaRPr>
                    </a:p>
                  </a:txBody>
                  <a:tcPr/>
                </a:tc>
                <a:extLst>
                  <a:ext uri="{0D108BD9-81ED-4DB2-BD59-A6C34878D82A}">
                    <a16:rowId xmlns:a16="http://schemas.microsoft.com/office/drawing/2014/main" val="1150829686"/>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9:05 AM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To “The Board” / Idea Generation</a:t>
                      </a:r>
                    </a:p>
                  </a:txBody>
                  <a:tcPr/>
                </a:tc>
                <a:extLst>
                  <a:ext uri="{0D108BD9-81ED-4DB2-BD59-A6C34878D82A}">
                    <a16:rowId xmlns:a16="http://schemas.microsoft.com/office/drawing/2014/main" val="2323741974"/>
                  </a:ext>
                </a:extLst>
              </a:tr>
              <a:tr h="370840">
                <a:tc>
                  <a:txBody>
                    <a:bodyPr/>
                    <a:lstStyle/>
                    <a:p>
                      <a:pPr algn="r"/>
                      <a:r>
                        <a:rPr lang="en-US" sz="2400" dirty="0">
                          <a:solidFill>
                            <a:srgbClr val="C00000"/>
                          </a:solidFill>
                          <a:latin typeface="Helvetica" pitchFamily="2" charset="0"/>
                          <a:cs typeface="Arial" panose="020B0604020202020204" pitchFamily="34" charset="0"/>
                        </a:rPr>
                        <a:t>9:50 AM</a:t>
                      </a:r>
                    </a:p>
                  </a:txBody>
                  <a:tcPr/>
                </a:tc>
                <a:tc>
                  <a:txBody>
                    <a:bodyPr/>
                    <a:lstStyle/>
                    <a:p>
                      <a:pPr algn="r"/>
                      <a:endParaRPr lang="en-US" sz="2400" dirty="0">
                        <a:solidFill>
                          <a:srgbClr val="C00000"/>
                        </a:solidFill>
                        <a:latin typeface="Helvetica" pitchFamily="2" charset="0"/>
                        <a:cs typeface="Arial" panose="020B0604020202020204" pitchFamily="34" charset="0"/>
                      </a:endParaRPr>
                    </a:p>
                  </a:txBody>
                  <a:tcPr/>
                </a:tc>
                <a:tc>
                  <a:txBody>
                    <a:bodyPr/>
                    <a:lstStyle/>
                    <a:p>
                      <a:r>
                        <a:rPr lang="en-US" sz="2400" dirty="0">
                          <a:solidFill>
                            <a:srgbClr val="C00000"/>
                          </a:solidFill>
                          <a:latin typeface="Helvetica" pitchFamily="2" charset="0"/>
                          <a:cs typeface="Arial" panose="020B0604020202020204" pitchFamily="34" charset="0"/>
                        </a:rPr>
                        <a:t>Breakout Sessions</a:t>
                      </a:r>
                      <a:r>
                        <a:rPr lang="en-US" sz="2400" baseline="0" dirty="0">
                          <a:solidFill>
                            <a:srgbClr val="C00000"/>
                          </a:solidFill>
                          <a:latin typeface="Helvetica" pitchFamily="2" charset="0"/>
                          <a:cs typeface="Arial" panose="020B0604020202020204" pitchFamily="34" charset="0"/>
                        </a:rPr>
                        <a:t> - </a:t>
                      </a:r>
                      <a:r>
                        <a:rPr lang="en-US" sz="2400" dirty="0">
                          <a:solidFill>
                            <a:srgbClr val="C00000"/>
                          </a:solidFill>
                          <a:latin typeface="Helvetica" pitchFamily="2" charset="0"/>
                          <a:cs typeface="Arial" panose="020B0604020202020204" pitchFamily="34" charset="0"/>
                        </a:rPr>
                        <a:t> 2 x 45 minutes</a:t>
                      </a:r>
                    </a:p>
                  </a:txBody>
                  <a:tcPr/>
                </a:tc>
                <a:extLst>
                  <a:ext uri="{0D108BD9-81ED-4DB2-BD59-A6C34878D82A}">
                    <a16:rowId xmlns:a16="http://schemas.microsoft.com/office/drawing/2014/main" val="1908283309"/>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11:30 AM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Lunch/Networking</a:t>
                      </a:r>
                    </a:p>
                  </a:txBody>
                  <a:tcPr/>
                </a:tc>
                <a:extLst>
                  <a:ext uri="{0D108BD9-81ED-4DB2-BD59-A6C34878D82A}">
                    <a16:rowId xmlns:a16="http://schemas.microsoft.com/office/drawing/2014/main" val="2363483500"/>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12:20 PM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Framing</a:t>
                      </a:r>
                      <a:r>
                        <a:rPr lang="en-US" sz="2400" baseline="0" dirty="0">
                          <a:solidFill>
                            <a:schemeClr val="tx1">
                              <a:lumMod val="75000"/>
                              <a:lumOff val="25000"/>
                            </a:schemeClr>
                          </a:solidFill>
                          <a:latin typeface="Helvetica" pitchFamily="2" charset="0"/>
                          <a:cs typeface="Arial" panose="020B0604020202020204" pitchFamily="34" charset="0"/>
                        </a:rPr>
                        <a:t> the Issues: 4 slides x 4 minutes</a:t>
                      </a:r>
                      <a:endParaRPr lang="en-US" sz="2400" dirty="0">
                        <a:solidFill>
                          <a:schemeClr val="tx1">
                            <a:lumMod val="75000"/>
                            <a:lumOff val="25000"/>
                          </a:schemeClr>
                        </a:solidFill>
                        <a:latin typeface="Helvetica" pitchFamily="2" charset="0"/>
                        <a:cs typeface="Arial" panose="020B0604020202020204" pitchFamily="34" charset="0"/>
                      </a:endParaRPr>
                    </a:p>
                  </a:txBody>
                  <a:tcPr/>
                </a:tc>
                <a:extLst>
                  <a:ext uri="{0D108BD9-81ED-4DB2-BD59-A6C34878D82A}">
                    <a16:rowId xmlns:a16="http://schemas.microsoft.com/office/drawing/2014/main" val="4178641802"/>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12:40 PM</a:t>
                      </a:r>
                    </a:p>
                  </a:txBody>
                  <a:tcPr/>
                </a:tc>
                <a:tc>
                  <a:txBody>
                    <a:bodyPr/>
                    <a:lstStyle/>
                    <a:p>
                      <a:pPr algn="r"/>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Idea Generation</a:t>
                      </a:r>
                    </a:p>
                  </a:txBody>
                  <a:tcPr/>
                </a:tc>
                <a:extLst>
                  <a:ext uri="{0D108BD9-81ED-4DB2-BD59-A6C34878D82A}">
                    <a16:rowId xmlns:a16="http://schemas.microsoft.com/office/drawing/2014/main" val="2909854772"/>
                  </a:ext>
                </a:extLst>
              </a:tr>
              <a:tr h="370840">
                <a:tc>
                  <a:txBody>
                    <a:bodyPr/>
                    <a:lstStyle/>
                    <a:p>
                      <a:pPr algn="r"/>
                      <a:r>
                        <a:rPr lang="en-US" sz="2400" dirty="0">
                          <a:solidFill>
                            <a:srgbClr val="C00000"/>
                          </a:solidFill>
                          <a:latin typeface="Helvetica" pitchFamily="2" charset="0"/>
                          <a:cs typeface="Arial" panose="020B0604020202020204" pitchFamily="34" charset="0"/>
                        </a:rPr>
                        <a:t>1:10 PM</a:t>
                      </a:r>
                    </a:p>
                  </a:txBody>
                  <a:tcPr/>
                </a:tc>
                <a:tc>
                  <a:txBody>
                    <a:bodyPr/>
                    <a:lstStyle/>
                    <a:p>
                      <a:pPr algn="r"/>
                      <a:endParaRPr lang="en-US" sz="2400" dirty="0">
                        <a:solidFill>
                          <a:srgbClr val="C00000"/>
                        </a:solidFill>
                        <a:latin typeface="Helvetica" pitchFamily="2" charset="0"/>
                        <a:cs typeface="Arial" panose="020B0604020202020204" pitchFamily="34" charset="0"/>
                      </a:endParaRPr>
                    </a:p>
                  </a:txBody>
                  <a:tcPr/>
                </a:tc>
                <a:tc>
                  <a:txBody>
                    <a:bodyPr/>
                    <a:lstStyle/>
                    <a:p>
                      <a:r>
                        <a:rPr lang="en-US" sz="2400" dirty="0">
                          <a:solidFill>
                            <a:srgbClr val="C00000"/>
                          </a:solidFill>
                          <a:latin typeface="Helvetica" pitchFamily="2" charset="0"/>
                          <a:cs typeface="Arial" panose="020B0604020202020204" pitchFamily="34" charset="0"/>
                        </a:rPr>
                        <a:t>Breakout Sessions - 2 x 45 minutes</a:t>
                      </a:r>
                    </a:p>
                  </a:txBody>
                  <a:tcPr/>
                </a:tc>
                <a:extLst>
                  <a:ext uri="{0D108BD9-81ED-4DB2-BD59-A6C34878D82A}">
                    <a16:rowId xmlns:a16="http://schemas.microsoft.com/office/drawing/2014/main" val="2768587299"/>
                  </a:ext>
                </a:extLst>
              </a:tr>
              <a:tr h="370840">
                <a:tc>
                  <a:txBody>
                    <a:bodyPr/>
                    <a:lstStyle/>
                    <a:p>
                      <a:pPr algn="r"/>
                      <a:r>
                        <a:rPr lang="en-US" sz="2400" dirty="0">
                          <a:solidFill>
                            <a:schemeClr val="tx1">
                              <a:lumMod val="75000"/>
                              <a:lumOff val="25000"/>
                            </a:schemeClr>
                          </a:solidFill>
                          <a:latin typeface="Helvetica" pitchFamily="2" charset="0"/>
                          <a:cs typeface="Arial" panose="020B0604020202020204" pitchFamily="34" charset="0"/>
                        </a:rPr>
                        <a:t>2:50 PM</a:t>
                      </a:r>
                    </a:p>
                  </a:txBody>
                  <a:tcPr/>
                </a:tc>
                <a:tc>
                  <a:txBody>
                    <a:bodyPr/>
                    <a:lstStyle/>
                    <a:p>
                      <a:pPr marL="0" algn="l" defTabSz="914400" rtl="0" eaLnBrk="1" latinLnBrk="0" hangingPunct="1"/>
                      <a:endParaRPr lang="en-US" sz="2400" dirty="0">
                        <a:solidFill>
                          <a:schemeClr val="tx1">
                            <a:lumMod val="75000"/>
                            <a:lumOff val="25000"/>
                          </a:schemeClr>
                        </a:solidFill>
                        <a:latin typeface="Helvetica" pitchFamily="2" charset="0"/>
                        <a:cs typeface="Arial" panose="020B0604020202020204" pitchFamily="34" charset="0"/>
                      </a:endParaRPr>
                    </a:p>
                  </a:txBody>
                  <a:tcPr/>
                </a:tc>
                <a:tc>
                  <a:txBody>
                    <a:bodyPr/>
                    <a:lstStyle/>
                    <a:p>
                      <a:r>
                        <a:rPr lang="en-US" sz="2400" dirty="0">
                          <a:solidFill>
                            <a:schemeClr val="tx1">
                              <a:lumMod val="75000"/>
                              <a:lumOff val="25000"/>
                            </a:schemeClr>
                          </a:solidFill>
                          <a:latin typeface="Helvetica" pitchFamily="2" charset="0"/>
                          <a:cs typeface="Arial" panose="020B0604020202020204" pitchFamily="34" charset="0"/>
                        </a:rPr>
                        <a:t>Closing Remarks</a:t>
                      </a:r>
                    </a:p>
                  </a:txBody>
                  <a:tcPr/>
                </a:tc>
                <a:extLst>
                  <a:ext uri="{0D108BD9-81ED-4DB2-BD59-A6C34878D82A}">
                    <a16:rowId xmlns:a16="http://schemas.microsoft.com/office/drawing/2014/main" val="2028627947"/>
                  </a:ext>
                </a:extLst>
              </a:tr>
            </a:tbl>
          </a:graphicData>
        </a:graphic>
      </p:graphicFrame>
    </p:spTree>
    <p:extLst>
      <p:ext uri="{BB962C8B-B14F-4D97-AF65-F5344CB8AC3E}">
        <p14:creationId xmlns:p14="http://schemas.microsoft.com/office/powerpoint/2010/main" val="248512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BA61-DE85-FC4A-A0F9-BBB0FB04FC57}"/>
              </a:ext>
            </a:extLst>
          </p:cNvPr>
          <p:cNvSpPr>
            <a:spLocks noGrp="1"/>
          </p:cNvSpPr>
          <p:nvPr>
            <p:ph type="title"/>
          </p:nvPr>
        </p:nvSpPr>
        <p:spPr>
          <a:xfrm>
            <a:off x="1786744" y="198451"/>
            <a:ext cx="9603275" cy="1049235"/>
          </a:xfrm>
        </p:spPr>
        <p:txBody>
          <a:bodyPr/>
          <a:lstStyle/>
          <a:p>
            <a:r>
              <a:rPr lang="en-US" dirty="0"/>
              <a:t>The “un-agenda”</a:t>
            </a:r>
          </a:p>
        </p:txBody>
      </p:sp>
      <p:pic>
        <p:nvPicPr>
          <p:cNvPr id="7" name="Picture 6">
            <a:extLst>
              <a:ext uri="{FF2B5EF4-FFF2-40B4-BE49-F238E27FC236}">
                <a16:creationId xmlns:a16="http://schemas.microsoft.com/office/drawing/2014/main" id="{59612C8E-EDC2-D941-A12D-19A87A5F0F9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86745" y="1093926"/>
            <a:ext cx="2658796" cy="2593950"/>
          </a:xfrm>
          <a:prstGeom prst="rect">
            <a:avLst/>
          </a:prstGeom>
        </p:spPr>
      </p:pic>
      <p:pic>
        <p:nvPicPr>
          <p:cNvPr id="10" name="Picture 9">
            <a:extLst>
              <a:ext uri="{FF2B5EF4-FFF2-40B4-BE49-F238E27FC236}">
                <a16:creationId xmlns:a16="http://schemas.microsoft.com/office/drawing/2014/main" id="{BED406CD-C17F-B34C-A37B-A55FF375C19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46701" y="2022411"/>
            <a:ext cx="3858219" cy="2573402"/>
          </a:xfrm>
          <a:prstGeom prst="rect">
            <a:avLst/>
          </a:prstGeom>
        </p:spPr>
      </p:pic>
      <p:pic>
        <p:nvPicPr>
          <p:cNvPr id="5" name="Picture 4">
            <a:extLst>
              <a:ext uri="{FF2B5EF4-FFF2-40B4-BE49-F238E27FC236}">
                <a16:creationId xmlns:a16="http://schemas.microsoft.com/office/drawing/2014/main" id="{CAFDDB8B-90A5-4647-B235-B1324C04635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pic>
        <p:nvPicPr>
          <p:cNvPr id="3" name="Picture 2">
            <a:extLst>
              <a:ext uri="{FF2B5EF4-FFF2-40B4-BE49-F238E27FC236}">
                <a16:creationId xmlns:a16="http://schemas.microsoft.com/office/drawing/2014/main" id="{2B8C1A76-F86D-3148-80AD-E0E48EBB4E69}"/>
              </a:ext>
            </a:extLst>
          </p:cNvPr>
          <p:cNvPicPr>
            <a:picLocks noChangeAspect="1"/>
          </p:cNvPicPr>
          <p:nvPr/>
        </p:nvPicPr>
        <p:blipFill rotWithShape="1">
          <a:blip r:embed="rId5"/>
          <a:srcRect l="25429" r="26799" b="4809"/>
          <a:stretch/>
        </p:blipFill>
        <p:spPr>
          <a:xfrm>
            <a:off x="9106081" y="2636195"/>
            <a:ext cx="2983343" cy="3959157"/>
          </a:xfrm>
          <a:prstGeom prst="rect">
            <a:avLst/>
          </a:prstGeom>
        </p:spPr>
      </p:pic>
    </p:spTree>
    <p:extLst>
      <p:ext uri="{BB962C8B-B14F-4D97-AF65-F5344CB8AC3E}">
        <p14:creationId xmlns:p14="http://schemas.microsoft.com/office/powerpoint/2010/main" val="2584509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56E-4247-244B-AA1A-FCE3B25FF86E}"/>
              </a:ext>
            </a:extLst>
          </p:cNvPr>
          <p:cNvSpPr>
            <a:spLocks noGrp="1"/>
          </p:cNvSpPr>
          <p:nvPr>
            <p:ph type="title"/>
          </p:nvPr>
        </p:nvSpPr>
        <p:spPr>
          <a:xfrm>
            <a:off x="1849622" y="300460"/>
            <a:ext cx="9603275" cy="1049235"/>
          </a:xfrm>
        </p:spPr>
        <p:txBody>
          <a:bodyPr/>
          <a:lstStyle/>
          <a:p>
            <a:r>
              <a:rPr lang="en-US" dirty="0"/>
              <a:t>Rhythm / Sociometric</a:t>
            </a:r>
            <a:br>
              <a:rPr lang="en-US" dirty="0"/>
            </a:br>
            <a:r>
              <a:rPr lang="en-US" dirty="0"/>
              <a:t>Badges</a:t>
            </a:r>
          </a:p>
        </p:txBody>
      </p:sp>
      <p:sp>
        <p:nvSpPr>
          <p:cNvPr id="3" name="Content Placeholder 2">
            <a:extLst>
              <a:ext uri="{FF2B5EF4-FFF2-40B4-BE49-F238E27FC236}">
                <a16:creationId xmlns:a16="http://schemas.microsoft.com/office/drawing/2014/main" id="{0C6723E4-A8E6-1442-86A2-C8D88F216F80}"/>
              </a:ext>
            </a:extLst>
          </p:cNvPr>
          <p:cNvSpPr>
            <a:spLocks noGrp="1"/>
          </p:cNvSpPr>
          <p:nvPr>
            <p:ph idx="1"/>
          </p:nvPr>
        </p:nvSpPr>
        <p:spPr>
          <a:xfrm>
            <a:off x="1797019" y="2204539"/>
            <a:ext cx="4788607" cy="3848942"/>
          </a:xfrm>
        </p:spPr>
        <p:txBody>
          <a:bodyPr>
            <a:normAutofit/>
          </a:bodyPr>
          <a:lstStyle/>
          <a:p>
            <a:r>
              <a:rPr lang="en-US" sz="2800" dirty="0"/>
              <a:t>Developed at MIT Media Lab</a:t>
            </a:r>
          </a:p>
          <a:p>
            <a:r>
              <a:rPr lang="en-US" sz="2800" dirty="0"/>
              <a:t>Wearable Sensor</a:t>
            </a:r>
          </a:p>
          <a:p>
            <a:pPr lvl="1"/>
            <a:r>
              <a:rPr lang="en-US" sz="2400" dirty="0"/>
              <a:t>Distance from other badges</a:t>
            </a:r>
          </a:p>
          <a:p>
            <a:pPr lvl="1"/>
            <a:r>
              <a:rPr lang="en-US" sz="2400" dirty="0"/>
              <a:t>Voice sensor</a:t>
            </a:r>
          </a:p>
          <a:p>
            <a:pPr lvl="1"/>
            <a:r>
              <a:rPr lang="en-US" sz="2400" dirty="0"/>
              <a:t>IR Proximity Sensor</a:t>
            </a:r>
          </a:p>
          <a:p>
            <a:endParaRPr lang="en-US" sz="2800" dirty="0"/>
          </a:p>
        </p:txBody>
      </p:sp>
      <p:pic>
        <p:nvPicPr>
          <p:cNvPr id="4" name="Picture 3">
            <a:extLst>
              <a:ext uri="{FF2B5EF4-FFF2-40B4-BE49-F238E27FC236}">
                <a16:creationId xmlns:a16="http://schemas.microsoft.com/office/drawing/2014/main" id="{F83CAD2D-0AF9-B44B-8B49-D6B90BC24E8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pic>
        <p:nvPicPr>
          <p:cNvPr id="5" name="Picture 4">
            <a:extLst>
              <a:ext uri="{FF2B5EF4-FFF2-40B4-BE49-F238E27FC236}">
                <a16:creationId xmlns:a16="http://schemas.microsoft.com/office/drawing/2014/main" id="{BC461901-E44B-2248-8AA8-B80A3E66BDB4}"/>
              </a:ext>
            </a:extLst>
          </p:cNvPr>
          <p:cNvPicPr>
            <a:picLocks noChangeAspect="1"/>
          </p:cNvPicPr>
          <p:nvPr/>
        </p:nvPicPr>
        <p:blipFill>
          <a:blip r:embed="rId3"/>
          <a:stretch>
            <a:fillRect/>
          </a:stretch>
        </p:blipFill>
        <p:spPr>
          <a:xfrm>
            <a:off x="7667350" y="2204539"/>
            <a:ext cx="3732944" cy="2799708"/>
          </a:xfrm>
          <a:prstGeom prst="rect">
            <a:avLst/>
          </a:prstGeom>
        </p:spPr>
      </p:pic>
    </p:spTree>
    <p:extLst>
      <p:ext uri="{BB962C8B-B14F-4D97-AF65-F5344CB8AC3E}">
        <p14:creationId xmlns:p14="http://schemas.microsoft.com/office/powerpoint/2010/main" val="72756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C185-B574-B041-8140-1442F0361B36}"/>
              </a:ext>
            </a:extLst>
          </p:cNvPr>
          <p:cNvSpPr>
            <a:spLocks noGrp="1"/>
          </p:cNvSpPr>
          <p:nvPr>
            <p:ph type="title"/>
          </p:nvPr>
        </p:nvSpPr>
        <p:spPr>
          <a:xfrm>
            <a:off x="1797019" y="156419"/>
            <a:ext cx="9603275" cy="1049235"/>
          </a:xfrm>
        </p:spPr>
        <p:txBody>
          <a:bodyPr/>
          <a:lstStyle/>
          <a:p>
            <a:r>
              <a:rPr lang="en-US" dirty="0"/>
              <a:t>Beacons</a:t>
            </a:r>
          </a:p>
        </p:txBody>
      </p:sp>
      <p:sp>
        <p:nvSpPr>
          <p:cNvPr id="6" name="Content Placeholder 2">
            <a:extLst>
              <a:ext uri="{FF2B5EF4-FFF2-40B4-BE49-F238E27FC236}">
                <a16:creationId xmlns:a16="http://schemas.microsoft.com/office/drawing/2014/main" id="{6F9E6AE5-7772-DC47-BEE6-DE40CA1ECDEE}"/>
              </a:ext>
            </a:extLst>
          </p:cNvPr>
          <p:cNvSpPr>
            <a:spLocks noGrp="1"/>
          </p:cNvSpPr>
          <p:nvPr>
            <p:ph idx="1"/>
          </p:nvPr>
        </p:nvSpPr>
        <p:spPr>
          <a:xfrm>
            <a:off x="8785673" y="1825625"/>
            <a:ext cx="3303751" cy="4351338"/>
          </a:xfrm>
        </p:spPr>
        <p:txBody>
          <a:bodyPr>
            <a:normAutofit/>
          </a:bodyPr>
          <a:lstStyle/>
          <a:p>
            <a:pPr marL="0" indent="0">
              <a:buNone/>
            </a:pPr>
            <a:r>
              <a:rPr lang="en-US" sz="3200" dirty="0">
                <a:solidFill>
                  <a:schemeClr val="bg1"/>
                </a:solidFill>
              </a:rPr>
              <a:t>86 attendees’ information recorded on 17 servers</a:t>
            </a:r>
          </a:p>
          <a:p>
            <a:pPr marL="0" indent="0">
              <a:buNone/>
            </a:pPr>
            <a:endParaRPr lang="en-US" sz="3200" dirty="0">
              <a:solidFill>
                <a:schemeClr val="bg1"/>
              </a:solidFill>
            </a:endParaRPr>
          </a:p>
          <a:p>
            <a:endParaRPr lang="en-US" dirty="0"/>
          </a:p>
        </p:txBody>
      </p:sp>
      <p:pic>
        <p:nvPicPr>
          <p:cNvPr id="4" name="Picture 3">
            <a:extLst>
              <a:ext uri="{FF2B5EF4-FFF2-40B4-BE49-F238E27FC236}">
                <a16:creationId xmlns:a16="http://schemas.microsoft.com/office/drawing/2014/main" id="{04C6A7A2-2CC0-4D45-9B01-4F3B18CFACC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pic>
        <p:nvPicPr>
          <p:cNvPr id="5" name="Picture 4">
            <a:extLst>
              <a:ext uri="{FF2B5EF4-FFF2-40B4-BE49-F238E27FC236}">
                <a16:creationId xmlns:a16="http://schemas.microsoft.com/office/drawing/2014/main" id="{EF06A3DE-AB83-6446-B36F-830D438E375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88195" y="1484662"/>
            <a:ext cx="7101229" cy="5276895"/>
          </a:xfrm>
          <a:prstGeom prst="rect">
            <a:avLst/>
          </a:prstGeom>
        </p:spPr>
      </p:pic>
      <p:sp>
        <p:nvSpPr>
          <p:cNvPr id="7" name="Content Placeholder 2">
            <a:extLst>
              <a:ext uri="{FF2B5EF4-FFF2-40B4-BE49-F238E27FC236}">
                <a16:creationId xmlns:a16="http://schemas.microsoft.com/office/drawing/2014/main" id="{4D8CA1B0-29F2-A744-AD6D-64C73C5CCADA}"/>
              </a:ext>
            </a:extLst>
          </p:cNvPr>
          <p:cNvSpPr txBox="1">
            <a:spLocks/>
          </p:cNvSpPr>
          <p:nvPr/>
        </p:nvSpPr>
        <p:spPr>
          <a:xfrm>
            <a:off x="1673695" y="1490720"/>
            <a:ext cx="3314500" cy="362917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800" dirty="0"/>
              <a:t>Fixed</a:t>
            </a:r>
          </a:p>
          <a:p>
            <a:r>
              <a:rPr lang="en-US" sz="2800" dirty="0"/>
              <a:t>In conference areas</a:t>
            </a:r>
          </a:p>
          <a:p>
            <a:r>
              <a:rPr lang="en-US" sz="2800" dirty="0"/>
              <a:t>Overlap?</a:t>
            </a:r>
          </a:p>
          <a:p>
            <a:r>
              <a:rPr lang="en-US" sz="2800" dirty="0"/>
              <a:t>Coverage Density?</a:t>
            </a:r>
            <a:endParaRPr lang="en-US" sz="2400" dirty="0"/>
          </a:p>
          <a:p>
            <a:endParaRPr lang="en-US" sz="2800" dirty="0"/>
          </a:p>
        </p:txBody>
      </p:sp>
    </p:spTree>
    <p:extLst>
      <p:ext uri="{BB962C8B-B14F-4D97-AF65-F5344CB8AC3E}">
        <p14:creationId xmlns:p14="http://schemas.microsoft.com/office/powerpoint/2010/main" val="293403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56E-4247-244B-AA1A-FCE3B25FF86E}"/>
              </a:ext>
            </a:extLst>
          </p:cNvPr>
          <p:cNvSpPr>
            <a:spLocks noGrp="1"/>
          </p:cNvSpPr>
          <p:nvPr>
            <p:ph type="title"/>
          </p:nvPr>
        </p:nvSpPr>
        <p:spPr>
          <a:xfrm>
            <a:off x="1849622" y="300460"/>
            <a:ext cx="9603275" cy="1049235"/>
          </a:xfrm>
        </p:spPr>
        <p:txBody>
          <a:bodyPr/>
          <a:lstStyle/>
          <a:p>
            <a:r>
              <a:rPr lang="en-US" dirty="0" err="1"/>
              <a:t>DaTA</a:t>
            </a:r>
            <a:r>
              <a:rPr lang="en-US" dirty="0"/>
              <a:t> STRUCTURE</a:t>
            </a:r>
          </a:p>
        </p:txBody>
      </p:sp>
      <p:pic>
        <p:nvPicPr>
          <p:cNvPr id="4" name="Picture 3">
            <a:extLst>
              <a:ext uri="{FF2B5EF4-FFF2-40B4-BE49-F238E27FC236}">
                <a16:creationId xmlns:a16="http://schemas.microsoft.com/office/drawing/2014/main" id="{F83CAD2D-0AF9-B44B-8B49-D6B90BC24E8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pic>
        <p:nvPicPr>
          <p:cNvPr id="5" name="Picture 4">
            <a:extLst>
              <a:ext uri="{FF2B5EF4-FFF2-40B4-BE49-F238E27FC236}">
                <a16:creationId xmlns:a16="http://schemas.microsoft.com/office/drawing/2014/main" id="{BC461901-E44B-2248-8AA8-B80A3E66BDB4}"/>
              </a:ext>
            </a:extLst>
          </p:cNvPr>
          <p:cNvPicPr>
            <a:picLocks noChangeAspect="1"/>
          </p:cNvPicPr>
          <p:nvPr/>
        </p:nvPicPr>
        <p:blipFill>
          <a:blip r:embed="rId3"/>
          <a:stretch>
            <a:fillRect/>
          </a:stretch>
        </p:blipFill>
        <p:spPr>
          <a:xfrm>
            <a:off x="9854958" y="5085707"/>
            <a:ext cx="2234465" cy="1675849"/>
          </a:xfrm>
          <a:prstGeom prst="rect">
            <a:avLst/>
          </a:prstGeom>
        </p:spPr>
      </p:pic>
      <p:sp>
        <p:nvSpPr>
          <p:cNvPr id="7" name="Content Placeholder 6">
            <a:extLst>
              <a:ext uri="{FF2B5EF4-FFF2-40B4-BE49-F238E27FC236}">
                <a16:creationId xmlns:a16="http://schemas.microsoft.com/office/drawing/2014/main" id="{C422A3CD-CBE8-E04C-83BD-0D68DBDC9A03}"/>
              </a:ext>
            </a:extLst>
          </p:cNvPr>
          <p:cNvSpPr>
            <a:spLocks noGrp="1"/>
          </p:cNvSpPr>
          <p:nvPr>
            <p:ph idx="1"/>
          </p:nvPr>
        </p:nvSpPr>
        <p:spPr>
          <a:xfrm>
            <a:off x="1725100" y="1553712"/>
            <a:ext cx="10094006" cy="5138918"/>
          </a:xfrm>
        </p:spPr>
        <p:txBody>
          <a:bodyPr>
            <a:normAutofit fontScale="62500" lnSpcReduction="20000"/>
          </a:bodyPr>
          <a:lstStyle/>
          <a:p>
            <a:pPr marL="0" indent="0">
              <a:buNone/>
            </a:pPr>
            <a:r>
              <a:rPr lang="en-US" sz="3200" dirty="0"/>
              <a:t>Data collected: the member key of the scanning badge, it's MAC address, timestamp of the scan, voltage at the time of the scan, and a list of other </a:t>
            </a:r>
            <a:r>
              <a:rPr lang="en-US" sz="3200" dirty="0" err="1"/>
              <a:t>bluetooth</a:t>
            </a:r>
            <a:r>
              <a:rPr lang="en-US" sz="3200" dirty="0"/>
              <a:t> devices picked up by the scan.</a:t>
            </a:r>
          </a:p>
          <a:p>
            <a:pPr marL="0" indent="0">
              <a:buNone/>
            </a:pPr>
            <a:endParaRPr lang="en-US" sz="1800" dirty="0"/>
          </a:p>
          <a:p>
            <a:r>
              <a:rPr lang="en-US" sz="3200" dirty="0"/>
              <a:t>"timestamp"		- scan start time</a:t>
            </a:r>
          </a:p>
          <a:p>
            <a:r>
              <a:rPr lang="en-US" sz="3200" dirty="0"/>
              <a:t>“</a:t>
            </a:r>
            <a:r>
              <a:rPr lang="en-US" sz="3200" dirty="0" err="1"/>
              <a:t>observed_id</a:t>
            </a:r>
            <a:r>
              <a:rPr lang="en-US" sz="3200" dirty="0"/>
              <a:t>”		- observed member id</a:t>
            </a:r>
          </a:p>
          <a:p>
            <a:r>
              <a:rPr lang="en-US" sz="3200" dirty="0"/>
              <a:t>“count” : x 		- </a:t>
            </a:r>
          </a:p>
          <a:p>
            <a:r>
              <a:rPr lang="en-US" sz="3200" dirty="0"/>
              <a:t>“</a:t>
            </a:r>
            <a:r>
              <a:rPr lang="en-US" sz="3200" dirty="0" err="1"/>
              <a:t>rssi</a:t>
            </a:r>
            <a:r>
              <a:rPr lang="en-US" sz="3200" dirty="0"/>
              <a:t>”: 			- signal strength (distance from member – higher is closer)</a:t>
            </a:r>
          </a:p>
          <a:p>
            <a:r>
              <a:rPr lang="en-US" sz="3200" dirty="0"/>
              <a:t>"member"		- member key generating the data</a:t>
            </a:r>
          </a:p>
          <a:p>
            <a:r>
              <a:rPr lang="en-US" sz="3200" dirty="0"/>
              <a:t>"</a:t>
            </a:r>
            <a:r>
              <a:rPr lang="en-US" sz="3200" dirty="0" err="1"/>
              <a:t>member_id</a:t>
            </a:r>
            <a:r>
              <a:rPr lang="en-US" sz="3200" dirty="0"/>
              <a:t>"		- member id generating the data</a:t>
            </a:r>
          </a:p>
          <a:p>
            <a:r>
              <a:rPr lang="en-US" sz="3200" dirty="0"/>
              <a:t>“</a:t>
            </a:r>
            <a:r>
              <a:rPr lang="en-US" sz="3200" dirty="0" err="1"/>
              <a:t>badge_address</a:t>
            </a:r>
            <a:r>
              <a:rPr lang="en-US" sz="3200" dirty="0"/>
              <a:t>”	-  member badge IP address generating the data</a:t>
            </a:r>
          </a:p>
          <a:p>
            <a:r>
              <a:rPr lang="en-US" sz="3200" dirty="0"/>
              <a:t>"</a:t>
            </a:r>
            <a:r>
              <a:rPr lang="en-US" sz="3200" dirty="0" err="1"/>
              <a:t>log_timestamp</a:t>
            </a:r>
            <a:r>
              <a:rPr lang="en-US" sz="3200" dirty="0"/>
              <a:t>": 	- scan stop time </a:t>
            </a:r>
          </a:p>
        </p:txBody>
      </p:sp>
    </p:spTree>
    <p:extLst>
      <p:ext uri="{BB962C8B-B14F-4D97-AF65-F5344CB8AC3E}">
        <p14:creationId xmlns:p14="http://schemas.microsoft.com/office/powerpoint/2010/main" val="297517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09CC-E3D8-8D46-AC54-FED5E7486A97}"/>
              </a:ext>
            </a:extLst>
          </p:cNvPr>
          <p:cNvSpPr>
            <a:spLocks noGrp="1"/>
          </p:cNvSpPr>
          <p:nvPr>
            <p:ph type="title"/>
          </p:nvPr>
        </p:nvSpPr>
        <p:spPr>
          <a:xfrm>
            <a:off x="1725101" y="198451"/>
            <a:ext cx="5353794" cy="1049235"/>
          </a:xfrm>
        </p:spPr>
        <p:txBody>
          <a:bodyPr/>
          <a:lstStyle/>
          <a:p>
            <a:r>
              <a:rPr lang="en-US" dirty="0"/>
              <a:t>DATA STRUCTURE</a:t>
            </a:r>
          </a:p>
        </p:txBody>
      </p:sp>
      <p:pic>
        <p:nvPicPr>
          <p:cNvPr id="4" name="Picture 3">
            <a:extLst>
              <a:ext uri="{FF2B5EF4-FFF2-40B4-BE49-F238E27FC236}">
                <a16:creationId xmlns:a16="http://schemas.microsoft.com/office/drawing/2014/main" id="{44C510A4-4E63-9E4B-9E20-BE11CD32F93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275286" y="96443"/>
            <a:ext cx="4814138" cy="1253252"/>
          </a:xfrm>
          <a:prstGeom prst="rect">
            <a:avLst/>
          </a:prstGeom>
        </p:spPr>
      </p:pic>
      <p:sp>
        <p:nvSpPr>
          <p:cNvPr id="7" name="Rectangle 6">
            <a:extLst>
              <a:ext uri="{FF2B5EF4-FFF2-40B4-BE49-F238E27FC236}">
                <a16:creationId xmlns:a16="http://schemas.microsoft.com/office/drawing/2014/main" id="{83CE35A4-4DBD-D845-BF0B-692CE1B966FE}"/>
              </a:ext>
            </a:extLst>
          </p:cNvPr>
          <p:cNvSpPr/>
          <p:nvPr/>
        </p:nvSpPr>
        <p:spPr>
          <a:xfrm>
            <a:off x="1725101" y="1247686"/>
            <a:ext cx="6981154" cy="3785652"/>
          </a:xfrm>
          <a:prstGeom prst="rect">
            <a:avLst/>
          </a:prstGeom>
        </p:spPr>
        <p:txBody>
          <a:bodyPr wrap="square">
            <a:spAutoFit/>
          </a:bodyPr>
          <a:lstStyle/>
          <a:p>
            <a:r>
              <a:rPr lang="en-US" sz="2400" dirty="0">
                <a:latin typeface="Calibri" panose="020F0502020204030204" pitchFamily="34" charset="0"/>
                <a:ea typeface="Calibri" panose="020F0502020204030204" pitchFamily="34" charset="0"/>
                <a:cs typeface="Arial" panose="020B0604020202020204" pitchFamily="34" charset="0"/>
              </a:rPr>
              <a:t>{"data": {"timestamp": 1559400666.0, </a:t>
            </a:r>
          </a:p>
          <a:p>
            <a:r>
              <a:rPr lang="en-US" sz="2400" dirty="0">
                <a:latin typeface="Calibri" panose="020F0502020204030204" pitchFamily="34" charset="0"/>
                <a:ea typeface="Calibri" panose="020F0502020204030204" pitchFamily="34" charset="0"/>
                <a:cs typeface="Arial" panose="020B0604020202020204" pitchFamily="34" charset="0"/>
              </a:rPr>
              <a:t>"</a:t>
            </a:r>
            <a:r>
              <a:rPr lang="en-US" sz="2400" dirty="0" err="1">
                <a:latin typeface="Calibri" panose="020F0502020204030204" pitchFamily="34" charset="0"/>
                <a:ea typeface="Calibri" panose="020F0502020204030204" pitchFamily="34" charset="0"/>
                <a:cs typeface="Arial" panose="020B0604020202020204" pitchFamily="34" charset="0"/>
              </a:rPr>
              <a:t>rssi_distances</a:t>
            </a:r>
            <a:r>
              <a:rPr lang="en-US" sz="2400" dirty="0">
                <a:latin typeface="Calibri" panose="020F0502020204030204" pitchFamily="34" charset="0"/>
                <a:ea typeface="Calibri" panose="020F0502020204030204" pitchFamily="34" charset="0"/>
                <a:cs typeface="Arial" panose="020B0604020202020204" pitchFamily="34" charset="0"/>
              </a:rPr>
              <a:t>":</a:t>
            </a:r>
          </a:p>
          <a:p>
            <a:r>
              <a:rPr lang="en-US" sz="2400" dirty="0">
                <a:latin typeface="Calibri" panose="020F0502020204030204" pitchFamily="34" charset="0"/>
                <a:ea typeface="Calibri" panose="020F0502020204030204" pitchFamily="34" charset="0"/>
                <a:cs typeface="Arial" panose="020B0604020202020204" pitchFamily="34" charset="0"/>
              </a:rPr>
              <a:t>{</a:t>
            </a:r>
            <a:r>
              <a:rPr lang="en-US" sz="2400" dirty="0">
                <a:solidFill>
                  <a:srgbClr val="FF0000"/>
                </a:solidFill>
                <a:latin typeface="Calibri" panose="020F0502020204030204" pitchFamily="34" charset="0"/>
                <a:ea typeface="Calibri" panose="020F0502020204030204" pitchFamily="34" charset="0"/>
                <a:cs typeface="Arial" panose="020B0604020202020204" pitchFamily="34" charset="0"/>
              </a:rPr>
              <a:t>“</a:t>
            </a:r>
            <a:r>
              <a:rPr lang="en-US" sz="2400" dirty="0" err="1">
                <a:solidFill>
                  <a:srgbClr val="FF0000"/>
                </a:solidFill>
                <a:latin typeface="Calibri" panose="020F0502020204030204" pitchFamily="34" charset="0"/>
                <a:ea typeface="Calibri" panose="020F0502020204030204" pitchFamily="34" charset="0"/>
                <a:cs typeface="Arial" panose="020B0604020202020204" pitchFamily="34" charset="0"/>
              </a:rPr>
              <a:t>observed_id</a:t>
            </a:r>
            <a:r>
              <a:rPr lang="en-US" sz="2400" dirty="0">
                <a:solidFill>
                  <a:srgbClr val="FF0000"/>
                </a:solidFill>
                <a:latin typeface="Calibri" panose="020F0502020204030204" pitchFamily="34" charset="0"/>
                <a:ea typeface="Calibri" panose="020F0502020204030204" pitchFamily="34" charset="0"/>
                <a:cs typeface="Arial" panose="020B0604020202020204" pitchFamily="34" charset="0"/>
              </a:rPr>
              <a:t>”: {“count” : x, “</a:t>
            </a:r>
            <a:r>
              <a:rPr lang="en-US" sz="2400" dirty="0" err="1">
                <a:solidFill>
                  <a:srgbClr val="FF0000"/>
                </a:solidFill>
                <a:latin typeface="Calibri" panose="020F0502020204030204" pitchFamily="34" charset="0"/>
                <a:ea typeface="Calibri" panose="020F0502020204030204" pitchFamily="34" charset="0"/>
                <a:cs typeface="Arial" panose="020B0604020202020204" pitchFamily="34" charset="0"/>
              </a:rPr>
              <a:t>rssi</a:t>
            </a:r>
            <a:r>
              <a:rPr lang="en-US" sz="2400" dirty="0">
                <a:solidFill>
                  <a:srgbClr val="FF0000"/>
                </a:solidFill>
                <a:latin typeface="Calibri" panose="020F0502020204030204" pitchFamily="34" charset="0"/>
                <a:ea typeface="Calibri" panose="020F0502020204030204" pitchFamily="34" charset="0"/>
                <a:cs typeface="Arial" panose="020B0604020202020204" pitchFamily="34" charset="0"/>
              </a:rPr>
              <a:t>”: -signal strength}</a:t>
            </a:r>
            <a:endParaRPr lang="en-US" sz="2400" dirty="0">
              <a:latin typeface="Calibri" panose="020F0502020204030204" pitchFamily="34" charset="0"/>
              <a:ea typeface="Calibri" panose="020F0502020204030204" pitchFamily="34" charset="0"/>
              <a:cs typeface="Arial" panose="020B0604020202020204" pitchFamily="34" charset="0"/>
            </a:endParaRPr>
          </a:p>
          <a:p>
            <a:r>
              <a:rPr lang="en-US" sz="2400" dirty="0">
                <a:latin typeface="Calibri" panose="020F0502020204030204" pitchFamily="34" charset="0"/>
                <a:ea typeface="Calibri" panose="020F0502020204030204" pitchFamily="34" charset="0"/>
                <a:cs typeface="Arial" panose="020B0604020202020204" pitchFamily="34" charset="0"/>
              </a:rPr>
              <a:t>"112": {"count": 1,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-84}, </a:t>
            </a:r>
          </a:p>
          <a:p>
            <a:r>
              <a:rPr lang="en-US" sz="2400" dirty="0">
                <a:latin typeface="Calibri" panose="020F0502020204030204" pitchFamily="34" charset="0"/>
                <a:ea typeface="Calibri" panose="020F0502020204030204" pitchFamily="34" charset="0"/>
                <a:cs typeface="Arial" panose="020B0604020202020204" pitchFamily="34" charset="0"/>
              </a:rPr>
              <a:t>"60": {"count": 3,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-84}, </a:t>
            </a:r>
          </a:p>
          <a:p>
            <a:r>
              <a:rPr lang="en-US" sz="2400" dirty="0">
                <a:latin typeface="Calibri" panose="020F0502020204030204" pitchFamily="34" charset="0"/>
                <a:ea typeface="Calibri" panose="020F0502020204030204" pitchFamily="34" charset="0"/>
                <a:cs typeface="Arial" panose="020B0604020202020204" pitchFamily="34" charset="0"/>
              </a:rPr>
              <a:t>"114": {"count": 2,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-84}, </a:t>
            </a:r>
          </a:p>
          <a:p>
            <a:r>
              <a:rPr lang="en-US" sz="2400" dirty="0">
                <a:latin typeface="Calibri" panose="020F0502020204030204" pitchFamily="34" charset="0"/>
                <a:ea typeface="Calibri" panose="020F0502020204030204" pitchFamily="34" charset="0"/>
                <a:cs typeface="Arial" panose="020B0604020202020204" pitchFamily="34" charset="0"/>
              </a:rPr>
              <a:t>"62": {"count": 2,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-79}, </a:t>
            </a:r>
          </a:p>
          <a:p>
            <a:r>
              <a:rPr lang="en-US" sz="2400" dirty="0">
                <a:latin typeface="Calibri" panose="020F0502020204030204" pitchFamily="34" charset="0"/>
                <a:ea typeface="Calibri" panose="020F0502020204030204" pitchFamily="34" charset="0"/>
                <a:cs typeface="Arial" panose="020B0604020202020204" pitchFamily="34" charset="0"/>
              </a:rPr>
              <a:t>"63": {"count": 2,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-82}, </a:t>
            </a:r>
          </a:p>
          <a:p>
            <a:r>
              <a:rPr lang="en-US" sz="2400" dirty="0">
                <a:latin typeface="Calibri" panose="020F0502020204030204" pitchFamily="34" charset="0"/>
                <a:ea typeface="Calibri" panose="020F0502020204030204" pitchFamily="34" charset="0"/>
                <a:cs typeface="Arial" panose="020B0604020202020204" pitchFamily="34" charset="0"/>
              </a:rPr>
              <a:t>"64": {"count": 2,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-85}, </a:t>
            </a:r>
          </a:p>
          <a:p>
            <a:r>
              <a:rPr lang="en-US" sz="2400" dirty="0">
                <a:latin typeface="Calibri" panose="020F0502020204030204" pitchFamily="34" charset="0"/>
                <a:ea typeface="Calibri" panose="020F0502020204030204" pitchFamily="34" charset="0"/>
                <a:cs typeface="Arial" panose="020B0604020202020204" pitchFamily="34" charset="0"/>
              </a:rPr>
              <a:t>"110": {"count": 5, "</a:t>
            </a:r>
            <a:r>
              <a:rPr lang="en-US" sz="2400" dirty="0" err="1">
                <a:latin typeface="Calibri" panose="020F0502020204030204" pitchFamily="34" charset="0"/>
                <a:ea typeface="Calibri" panose="020F0502020204030204" pitchFamily="34" charset="0"/>
                <a:cs typeface="Arial" panose="020B0604020202020204" pitchFamily="34" charset="0"/>
              </a:rPr>
              <a:t>rssi</a:t>
            </a:r>
            <a:r>
              <a:rPr lang="en-US" sz="2400" dirty="0">
                <a:latin typeface="Calibri" panose="020F0502020204030204" pitchFamily="34" charset="0"/>
                <a:ea typeface="Calibri" panose="020F0502020204030204" pitchFamily="34" charset="0"/>
                <a:cs typeface="Arial" panose="020B0604020202020204" pitchFamily="34" charset="0"/>
              </a:rPr>
              <a:t>": -83},</a:t>
            </a:r>
          </a:p>
        </p:txBody>
      </p:sp>
      <p:sp>
        <p:nvSpPr>
          <p:cNvPr id="5" name="Rectangle 4">
            <a:extLst>
              <a:ext uri="{FF2B5EF4-FFF2-40B4-BE49-F238E27FC236}">
                <a16:creationId xmlns:a16="http://schemas.microsoft.com/office/drawing/2014/main" id="{5737D43B-69E0-974A-9621-184C9288B418}"/>
              </a:ext>
            </a:extLst>
          </p:cNvPr>
          <p:cNvSpPr/>
          <p:nvPr/>
        </p:nvSpPr>
        <p:spPr>
          <a:xfrm>
            <a:off x="7633371" y="3140512"/>
            <a:ext cx="4357929" cy="3416320"/>
          </a:xfrm>
          <a:prstGeom prst="rect">
            <a:avLst/>
          </a:prstGeom>
        </p:spPr>
        <p:txBody>
          <a:bodyPr wrap="square">
            <a:spAutoFit/>
          </a:bodyPr>
          <a:lstStyle/>
          <a:p>
            <a:r>
              <a:rPr lang="en-US" sz="2400" dirty="0">
                <a:latin typeface="Calibri" panose="020F0502020204030204" pitchFamily="34" charset="0"/>
                <a:ea typeface="Calibri" panose="020F0502020204030204" pitchFamily="34" charset="0"/>
                <a:cs typeface="Arial" panose="020B0604020202020204" pitchFamily="34" charset="0"/>
              </a:rPr>
              <a:t> "member": "JGMPJZAJJC",</a:t>
            </a:r>
          </a:p>
          <a:p>
            <a:r>
              <a:rPr lang="en-US" sz="2400" dirty="0">
                <a:latin typeface="Calibri" panose="020F0502020204030204" pitchFamily="34" charset="0"/>
                <a:ea typeface="Calibri" panose="020F0502020204030204" pitchFamily="34" charset="0"/>
                <a:cs typeface="Arial" panose="020B0604020202020204" pitchFamily="34" charset="0"/>
              </a:rPr>
              <a:t> "voltage": 2.84,</a:t>
            </a:r>
          </a:p>
          <a:p>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err="1">
                <a:latin typeface="Calibri" panose="020F0502020204030204" pitchFamily="34" charset="0"/>
                <a:ea typeface="Calibri" panose="020F0502020204030204" pitchFamily="34" charset="0"/>
                <a:cs typeface="Arial" panose="020B0604020202020204" pitchFamily="34" charset="0"/>
              </a:rPr>
              <a:t>member_id</a:t>
            </a:r>
            <a:r>
              <a:rPr lang="en-US" sz="2400" dirty="0">
                <a:latin typeface="Calibri" panose="020F0502020204030204" pitchFamily="34" charset="0"/>
                <a:ea typeface="Calibri" panose="020F0502020204030204" pitchFamily="34" charset="0"/>
                <a:cs typeface="Arial" panose="020B0604020202020204" pitchFamily="34" charset="0"/>
              </a:rPr>
              <a:t>": 19, </a:t>
            </a:r>
          </a:p>
          <a:p>
            <a:r>
              <a:rPr lang="en-US" sz="2400" dirty="0">
                <a:latin typeface="Calibri" panose="020F0502020204030204" pitchFamily="34" charset="0"/>
                <a:ea typeface="Calibri" panose="020F0502020204030204" pitchFamily="34" charset="0"/>
                <a:cs typeface="Arial" panose="020B0604020202020204" pitchFamily="34" charset="0"/>
              </a:rPr>
              <a:t>"</a:t>
            </a:r>
            <a:r>
              <a:rPr lang="en-US" sz="2400" dirty="0" err="1">
                <a:latin typeface="Calibri" panose="020F0502020204030204" pitchFamily="34" charset="0"/>
                <a:ea typeface="Calibri" panose="020F0502020204030204" pitchFamily="34" charset="0"/>
                <a:cs typeface="Arial" panose="020B0604020202020204" pitchFamily="34" charset="0"/>
              </a:rPr>
              <a:t>badge_address</a:t>
            </a:r>
            <a:r>
              <a:rPr lang="en-US" sz="2400" dirty="0">
                <a:latin typeface="Calibri" panose="020F0502020204030204" pitchFamily="34" charset="0"/>
                <a:ea typeface="Calibri" panose="020F0502020204030204" pitchFamily="34" charset="0"/>
                <a:cs typeface="Arial" panose="020B0604020202020204" pitchFamily="34" charset="0"/>
              </a:rPr>
              <a:t>": "DA:B2:A3:57:13:B3"},</a:t>
            </a:r>
          </a:p>
          <a:p>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err="1">
                <a:latin typeface="Calibri" panose="020F0502020204030204" pitchFamily="34" charset="0"/>
                <a:ea typeface="Calibri" panose="020F0502020204030204" pitchFamily="34" charset="0"/>
                <a:cs typeface="Arial" panose="020B0604020202020204" pitchFamily="34" charset="0"/>
              </a:rPr>
              <a:t>log_timestamp</a:t>
            </a:r>
            <a:r>
              <a:rPr lang="en-US" sz="2400" dirty="0">
                <a:latin typeface="Calibri" panose="020F0502020204030204" pitchFamily="34" charset="0"/>
                <a:ea typeface="Calibri" panose="020F0502020204030204" pitchFamily="34" charset="0"/>
                <a:cs typeface="Arial" panose="020B0604020202020204" pitchFamily="34" charset="0"/>
              </a:rPr>
              <a:t>": 1559400969.704,</a:t>
            </a:r>
          </a:p>
          <a:p>
            <a:r>
              <a:rPr lang="en-US" sz="2400" dirty="0">
                <a:latin typeface="Calibri" panose="020F0502020204030204" pitchFamily="34" charset="0"/>
                <a:ea typeface="Calibri" panose="020F0502020204030204" pitchFamily="34" charset="0"/>
                <a:cs typeface="Arial" panose="020B0604020202020204" pitchFamily="34" charset="0"/>
              </a:rPr>
              <a:t> "type": "proximity received",</a:t>
            </a:r>
          </a:p>
          <a:p>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err="1">
                <a:latin typeface="Calibri" panose="020F0502020204030204" pitchFamily="34" charset="0"/>
                <a:ea typeface="Calibri" panose="020F0502020204030204" pitchFamily="34" charset="0"/>
                <a:cs typeface="Arial" panose="020B0604020202020204" pitchFamily="34" charset="0"/>
              </a:rPr>
              <a:t>log_index</a:t>
            </a:r>
            <a:r>
              <a:rPr lang="en-US" sz="2400" dirty="0">
                <a:latin typeface="Calibri" panose="020F0502020204030204" pitchFamily="34" charset="0"/>
                <a:ea typeface="Calibri" panose="020F0502020204030204" pitchFamily="34" charset="0"/>
                <a:cs typeface="Arial" panose="020B0604020202020204" pitchFamily="34" charset="0"/>
              </a:rPr>
              <a:t>": -1}</a:t>
            </a:r>
          </a:p>
        </p:txBody>
      </p:sp>
    </p:spTree>
    <p:extLst>
      <p:ext uri="{BB962C8B-B14F-4D97-AF65-F5344CB8AC3E}">
        <p14:creationId xmlns:p14="http://schemas.microsoft.com/office/powerpoint/2010/main" val="60782593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{E7A0AC7A-0789-9941-8CAA-DAB4DB8E8F69}tf10001119</Template>
  <TotalTime>2049</TotalTime>
  <Words>894</Words>
  <Application>Microsoft Macintosh PowerPoint</Application>
  <PresentationFormat>Widescreen</PresentationFormat>
  <Paragraphs>135</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Bold</vt:lpstr>
      <vt:lpstr>Calibri</vt:lpstr>
      <vt:lpstr>Gill Sans MT</vt:lpstr>
      <vt:lpstr>Helvetica</vt:lpstr>
      <vt:lpstr>Gallery</vt:lpstr>
      <vt:lpstr>PowerPoint Presentation</vt:lpstr>
      <vt:lpstr>What types of meetings BEST lead to lasting scientific collaborations?</vt:lpstr>
      <vt:lpstr>PowerPoint Presentation</vt:lpstr>
      <vt:lpstr>The “un-agenda”</vt:lpstr>
      <vt:lpstr>The “un-agenda”</vt:lpstr>
      <vt:lpstr>Rhythm / Sociometric Badges</vt:lpstr>
      <vt:lpstr>Beacons</vt:lpstr>
      <vt:lpstr>DaTA STRUCTURE</vt:lpstr>
      <vt:lpstr>DATA STRUCTURE</vt:lpstr>
      <vt:lpstr>The One Body Problem</vt:lpstr>
      <vt:lpstr>The multi-body problem</vt:lpstr>
      <vt:lpstr>The STATIONARY multi-body problem</vt:lpstr>
      <vt:lpstr>What are (some)  of the questions</vt:lpstr>
      <vt:lpstr>Data</vt:lpstr>
      <vt:lpstr>Addn’l Resources</vt:lpstr>
      <vt:lpstr>Questions</vt:lpstr>
    </vt:vector>
  </TitlesOfParts>
  <Company>URMC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Sugarwala, Laura</dc:creator>
  <cp:lastModifiedBy>White, Robert</cp:lastModifiedBy>
  <cp:revision>93</cp:revision>
  <dcterms:created xsi:type="dcterms:W3CDTF">2019-05-13T12:44:03Z</dcterms:created>
  <dcterms:modified xsi:type="dcterms:W3CDTF">2019-09-04T18:24:15Z</dcterms:modified>
</cp:coreProperties>
</file>